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6" r:id="rId2"/>
    <p:sldMasterId id="2147483672" r:id="rId3"/>
    <p:sldMasterId id="2147483678" r:id="rId4"/>
  </p:sldMasterIdLst>
  <p:notesMasterIdLst>
    <p:notesMasterId r:id="rId80"/>
  </p:notesMasterIdLst>
  <p:sldIdLst>
    <p:sldId id="257" r:id="rId5"/>
    <p:sldId id="262" r:id="rId6"/>
    <p:sldId id="358" r:id="rId7"/>
    <p:sldId id="293" r:id="rId8"/>
    <p:sldId id="289" r:id="rId9"/>
    <p:sldId id="327" r:id="rId10"/>
    <p:sldId id="326" r:id="rId11"/>
    <p:sldId id="352" r:id="rId12"/>
    <p:sldId id="354" r:id="rId13"/>
    <p:sldId id="355" r:id="rId14"/>
    <p:sldId id="356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65" r:id="rId27"/>
    <p:sldId id="341" r:id="rId28"/>
    <p:sldId id="357" r:id="rId29"/>
    <p:sldId id="360" r:id="rId30"/>
    <p:sldId id="361" r:id="rId31"/>
    <p:sldId id="362" r:id="rId32"/>
    <p:sldId id="363" r:id="rId33"/>
    <p:sldId id="364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7" r:id="rId72"/>
    <p:sldId id="404" r:id="rId73"/>
    <p:sldId id="406" r:id="rId74"/>
    <p:sldId id="408" r:id="rId75"/>
    <p:sldId id="409" r:id="rId76"/>
    <p:sldId id="410" r:id="rId77"/>
    <p:sldId id="411" r:id="rId78"/>
    <p:sldId id="271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404F6-AF45-403F-8B0B-E58FD8E18ED2}">
          <p14:sldIdLst>
            <p14:sldId id="257"/>
            <p14:sldId id="262"/>
            <p14:sldId id="358"/>
            <p14:sldId id="293"/>
            <p14:sldId id="289"/>
            <p14:sldId id="327"/>
            <p14:sldId id="326"/>
            <p14:sldId id="352"/>
            <p14:sldId id="354"/>
            <p14:sldId id="355"/>
            <p14:sldId id="35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65"/>
            <p14:sldId id="341"/>
            <p14:sldId id="357"/>
            <p14:sldId id="360"/>
            <p14:sldId id="361"/>
            <p14:sldId id="362"/>
            <p14:sldId id="363"/>
            <p14:sldId id="364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7"/>
            <p14:sldId id="404"/>
            <p14:sldId id="406"/>
            <p14:sldId id="408"/>
            <p14:sldId id="409"/>
            <p14:sldId id="410"/>
            <p14:sldId id="41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E4B3B2"/>
    <a:srgbClr val="BEFAB4"/>
    <a:srgbClr val="E48180"/>
    <a:srgbClr val="008000"/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4503" autoAdjust="0"/>
  </p:normalViewPr>
  <p:slideViewPr>
    <p:cSldViewPr>
      <p:cViewPr varScale="1">
        <p:scale>
          <a:sx n="108" d="100"/>
          <a:sy n="108" d="100"/>
        </p:scale>
        <p:origin x="1002" y="108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AABB-C9C6-43AA-902A-833FEB3847CE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F74-1CAC-4F88-AAFE-84C98DBB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7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3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48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68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00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24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41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4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23CC4-FED0-46D8-B338-6A49B477DF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68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1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81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72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67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10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42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03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95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8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32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02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28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9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07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001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70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90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99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8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31D92D88-071C-44CC-B2EB-773228508E53}" type="slidenum">
              <a:rPr lang="ru-RU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457200"/>
              <a:t>4</a:t>
            </a:fld>
            <a:endParaRPr lang="de-DE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DC60973-72EE-4C53-8244-C6E109AA2132}" type="slidenum">
              <a:rPr lang="en-GB" sz="13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947738"/>
              <a:t>4</a:t>
            </a:fld>
            <a:endParaRPr lang="en-GB" sz="13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74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24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99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180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72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679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248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347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244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92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5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67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2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756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651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337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995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001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249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477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0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208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383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707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437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651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418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272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16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137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558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4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68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003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955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012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189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C489C-B8C8-489E-AA71-598221C264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A9281-1597-4286-8723-922DEFD804B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807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75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0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725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04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>
                <a:solidFill>
                  <a:prstClr val="black"/>
                </a:solidFill>
              </a:rPr>
              <a:t>Стр. </a:t>
            </a:r>
            <a:fld id="{2CF74CB0-F0B5-41E9-BA71-20606D10B8F1}" type="slidenum">
              <a:rPr lang="de-DE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1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4CED0C5-ED51-4CAE-B403-C2A41A79FC68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56F2DCAE-80BF-45C3-B74A-3BA349CF89F6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6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4F925C-88EF-41CE-A289-BD24C4C53697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28D019-E771-49AB-93BA-BEA67AACC870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4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42D759B2-9E95-43EC-A219-6234572FE2A1}" type="slidenum">
              <a:rPr lang="de-DE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1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3" y="2203450"/>
            <a:ext cx="751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Основы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Операционных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МФТИ-201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5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2420888"/>
            <a:ext cx="8496300" cy="33123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Интерпретация старшего бита как знакового бита. Представление отрицательных чисел в дополнительном коде.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Кратность количества битов представления целого числа количеству битов в байте.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Каждое целое данное в оперативной памяти располагается в непрерывной последовательности байтов, начиная с определенного  физического адреса.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Представление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многобайтовых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целых данных в памяти определяется архитектурой компьютера. 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Смешивание понятий. Целые данные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421C0-3ED9-42A7-9E9E-3DF7E936615F}"/>
              </a:ext>
            </a:extLst>
          </p:cNvPr>
          <p:cNvSpPr txBox="1"/>
          <p:nvPr/>
        </p:nvSpPr>
        <p:spPr>
          <a:xfrm>
            <a:off x="251520" y="15567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Целые данные как физические данные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 в памяти вычислительной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77598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2582907"/>
            <a:ext cx="8496300" cy="365440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Смешивание понятий. Целые данные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421C0-3ED9-42A7-9E9E-3DF7E936615F}"/>
              </a:ext>
            </a:extLst>
          </p:cNvPr>
          <p:cNvSpPr txBox="1"/>
          <p:nvPr/>
        </p:nvSpPr>
        <p:spPr>
          <a:xfrm>
            <a:off x="251520" y="155679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Целые данные как физические данные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 в памяти вычислительной системы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F049B-8863-4570-9809-26CBF0E206AC}"/>
              </a:ext>
            </a:extLst>
          </p:cNvPr>
          <p:cNvSpPr txBox="1"/>
          <p:nvPr/>
        </p:nvSpPr>
        <p:spPr>
          <a:xfrm>
            <a:off x="2735474" y="2780928"/>
            <a:ext cx="406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Целое число – 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x76543210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08FA6-F2F3-470E-98E4-DD69B4207A44}"/>
              </a:ext>
            </a:extLst>
          </p:cNvPr>
          <p:cNvSpPr txBox="1"/>
          <p:nvPr/>
        </p:nvSpPr>
        <p:spPr>
          <a:xfrm>
            <a:off x="395536" y="37797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endian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0E2BD0D-7982-4D8B-9458-FCA714338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45305"/>
              </p:ext>
            </p:extLst>
          </p:nvPr>
        </p:nvGraphicFramePr>
        <p:xfrm>
          <a:off x="1979712" y="3773289"/>
          <a:ext cx="522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20">
                  <a:extLst>
                    <a:ext uri="{9D8B030D-6E8A-4147-A177-3AD203B41FA5}">
                      <a16:colId xmlns:a16="http://schemas.microsoft.com/office/drawing/2014/main" val="359480525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2866491965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254058585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169085940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953938500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4200929507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642246104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800750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8464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8ED9685-FE3D-4528-9E82-CC114840E444}"/>
              </a:ext>
            </a:extLst>
          </p:cNvPr>
          <p:cNvCxnSpPr/>
          <p:nvPr/>
        </p:nvCxnSpPr>
        <p:spPr>
          <a:xfrm>
            <a:off x="1979712" y="4365104"/>
            <a:ext cx="52565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6670E41-69D4-4DED-A09D-DC533EBEA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88609"/>
              </p:ext>
            </p:extLst>
          </p:nvPr>
        </p:nvGraphicFramePr>
        <p:xfrm>
          <a:off x="1993524" y="3789040"/>
          <a:ext cx="522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20">
                  <a:extLst>
                    <a:ext uri="{9D8B030D-6E8A-4147-A177-3AD203B41FA5}">
                      <a16:colId xmlns:a16="http://schemas.microsoft.com/office/drawing/2014/main" val="359480525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2866491965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254058585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169085940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953938500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4200929507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642246104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800750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846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83ED613-F6E8-4AFC-8CBC-66427DE47CA7}"/>
              </a:ext>
            </a:extLst>
          </p:cNvPr>
          <p:cNvSpPr txBox="1"/>
          <p:nvPr/>
        </p:nvSpPr>
        <p:spPr>
          <a:xfrm>
            <a:off x="395536" y="480361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Little endian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3432F97-1575-4EAF-B19D-34A789CFCEA7}"/>
              </a:ext>
            </a:extLst>
          </p:cNvPr>
          <p:cNvCxnSpPr/>
          <p:nvPr/>
        </p:nvCxnSpPr>
        <p:spPr>
          <a:xfrm>
            <a:off x="1979712" y="5388967"/>
            <a:ext cx="52565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5A65335-F384-416B-B09F-87C5036B2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66037"/>
              </p:ext>
            </p:extLst>
          </p:nvPr>
        </p:nvGraphicFramePr>
        <p:xfrm>
          <a:off x="1979712" y="4797152"/>
          <a:ext cx="522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20">
                  <a:extLst>
                    <a:ext uri="{9D8B030D-6E8A-4147-A177-3AD203B41FA5}">
                      <a16:colId xmlns:a16="http://schemas.microsoft.com/office/drawing/2014/main" val="359480525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2866491965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254058585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1690859408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953938500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4200929507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642246104"/>
                    </a:ext>
                  </a:extLst>
                </a:gridCol>
                <a:gridCol w="653620">
                  <a:extLst>
                    <a:ext uri="{9D8B030D-6E8A-4147-A177-3AD203B41FA5}">
                      <a16:colId xmlns:a16="http://schemas.microsoft.com/office/drawing/2014/main" val="800750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E62E4E-6C8B-4E04-8BBF-1119758B6DA2}"/>
              </a:ext>
            </a:extLst>
          </p:cNvPr>
          <p:cNvSpPr/>
          <p:nvPr/>
        </p:nvSpPr>
        <p:spPr bwMode="gray">
          <a:xfrm>
            <a:off x="2195736" y="3284984"/>
            <a:ext cx="460851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110000110101…11001100111010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779912" y="2090643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5DC7A94-2502-480B-BD50-82C1F37D217D}"/>
              </a:ext>
            </a:extLst>
          </p:cNvPr>
          <p:cNvCxnSpPr/>
          <p:nvPr/>
        </p:nvCxnSpPr>
        <p:spPr>
          <a:xfrm flipV="1">
            <a:off x="3042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71562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B7A32F-F0BF-4016-9479-E2C041DEEE56}"/>
              </a:ext>
            </a:extLst>
          </p:cNvPr>
          <p:cNvCxnSpPr/>
          <p:nvPr/>
        </p:nvCxnSpPr>
        <p:spPr>
          <a:xfrm flipV="1">
            <a:off x="3240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F4D57FF-8CB1-4859-ABEA-6AFC7C5D90E8}"/>
              </a:ext>
            </a:extLst>
          </p:cNvPr>
          <p:cNvCxnSpPr>
            <a:cxnSpLocks/>
          </p:cNvCxnSpPr>
          <p:nvPr/>
        </p:nvCxnSpPr>
        <p:spPr>
          <a:xfrm>
            <a:off x="3491880" y="3969060"/>
            <a:ext cx="460851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83C2BE-9B91-435C-BD88-23948A2D634D}"/>
              </a:ext>
            </a:extLst>
          </p:cNvPr>
          <p:cNvSpPr txBox="1"/>
          <p:nvPr/>
        </p:nvSpPr>
        <p:spPr>
          <a:xfrm>
            <a:off x="8100391" y="3769005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0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/>
      <p:bldP spid="4" grpId="0"/>
      <p:bldP spid="5" grpId="0"/>
      <p:bldP spid="8" grpId="0"/>
      <p:bldP spid="9" grpId="0"/>
      <p:bldP spid="10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851920" y="208895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71562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B7A32F-F0BF-4016-9479-E2C041DEEE56}"/>
              </a:ext>
            </a:extLst>
          </p:cNvPr>
          <p:cNvCxnSpPr/>
          <p:nvPr/>
        </p:nvCxnSpPr>
        <p:spPr>
          <a:xfrm flipV="1">
            <a:off x="3240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F4D57FF-8CB1-4859-ABEA-6AFC7C5D90E8}"/>
              </a:ext>
            </a:extLst>
          </p:cNvPr>
          <p:cNvCxnSpPr>
            <a:cxnSpLocks/>
          </p:cNvCxnSpPr>
          <p:nvPr/>
        </p:nvCxnSpPr>
        <p:spPr>
          <a:xfrm>
            <a:off x="4283968" y="3969060"/>
            <a:ext cx="35283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83C2BE-9B91-435C-BD88-23948A2D634D}"/>
              </a:ext>
            </a:extLst>
          </p:cNvPr>
          <p:cNvSpPr txBox="1"/>
          <p:nvPr/>
        </p:nvSpPr>
        <p:spPr>
          <a:xfrm>
            <a:off x="7884367" y="3769005"/>
            <a:ext cx="7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1101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BBD70F6-E2F4-401F-A9B9-3A4E55A13E2C}"/>
              </a:ext>
            </a:extLst>
          </p:cNvPr>
          <p:cNvCxnSpPr/>
          <p:nvPr/>
        </p:nvCxnSpPr>
        <p:spPr>
          <a:xfrm flipV="1">
            <a:off x="3852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4ED76EA-1E7C-488E-A0AE-F89E72668477}"/>
              </a:ext>
            </a:extLst>
          </p:cNvPr>
          <p:cNvCxnSpPr/>
          <p:nvPr/>
        </p:nvCxnSpPr>
        <p:spPr>
          <a:xfrm flipV="1">
            <a:off x="6768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9BEC8DB-DA95-47E8-9349-651B2D935E6E}"/>
              </a:ext>
            </a:extLst>
          </p:cNvPr>
          <p:cNvCxnSpPr>
            <a:cxnSpLocks/>
          </p:cNvCxnSpPr>
          <p:nvPr/>
        </p:nvCxnSpPr>
        <p:spPr>
          <a:xfrm>
            <a:off x="7020272" y="3980857"/>
            <a:ext cx="8004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ECC5463-1FFE-4D90-9DFA-C7D33F5C790F}"/>
              </a:ext>
            </a:extLst>
          </p:cNvPr>
          <p:cNvSpPr txBox="1"/>
          <p:nvPr/>
        </p:nvSpPr>
        <p:spPr>
          <a:xfrm>
            <a:off x="7899442" y="3748970"/>
            <a:ext cx="7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{Ø}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BC5D2F-D416-4F8B-9372-64174B9134F5}"/>
              </a:ext>
            </a:extLst>
          </p:cNvPr>
          <p:cNvSpPr/>
          <p:nvPr/>
        </p:nvSpPr>
        <p:spPr bwMode="gray">
          <a:xfrm>
            <a:off x="2195736" y="3284984"/>
            <a:ext cx="460851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110000110101…11001100111010</a:t>
            </a:r>
          </a:p>
        </p:txBody>
      </p:sp>
    </p:spTree>
    <p:extLst>
      <p:ext uri="{BB962C8B-B14F-4D97-AF65-F5344CB8AC3E}">
        <p14:creationId xmlns:p14="http://schemas.microsoft.com/office/powerpoint/2010/main" val="332942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851920" y="208895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55814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B7A32F-F0BF-4016-9479-E2C041DEEE56}"/>
              </a:ext>
            </a:extLst>
          </p:cNvPr>
          <p:cNvCxnSpPr/>
          <p:nvPr/>
        </p:nvCxnSpPr>
        <p:spPr>
          <a:xfrm flipV="1">
            <a:off x="3042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83C2BE-9B91-435C-BD88-23948A2D634D}"/>
              </a:ext>
            </a:extLst>
          </p:cNvPr>
          <p:cNvSpPr txBox="1"/>
          <p:nvPr/>
        </p:nvSpPr>
        <p:spPr>
          <a:xfrm>
            <a:off x="251528" y="3789040"/>
            <a:ext cx="7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1101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9BEC8DB-DA95-47E8-9349-651B2D935E6E}"/>
              </a:ext>
            </a:extLst>
          </p:cNvPr>
          <p:cNvCxnSpPr>
            <a:cxnSpLocks/>
          </p:cNvCxnSpPr>
          <p:nvPr/>
        </p:nvCxnSpPr>
        <p:spPr>
          <a:xfrm>
            <a:off x="971600" y="3969060"/>
            <a:ext cx="17281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36323C-CB1C-48CD-B856-79468192D652}"/>
              </a:ext>
            </a:extLst>
          </p:cNvPr>
          <p:cNvSpPr txBox="1"/>
          <p:nvPr/>
        </p:nvSpPr>
        <p:spPr>
          <a:xfrm>
            <a:off x="3303986" y="4221088"/>
            <a:ext cx="19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запись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F57F990-61C4-43AB-ADBC-234794215F44}"/>
              </a:ext>
            </a:extLst>
          </p:cNvPr>
          <p:cNvSpPr/>
          <p:nvPr/>
        </p:nvSpPr>
        <p:spPr bwMode="gray">
          <a:xfrm>
            <a:off x="2195736" y="3284984"/>
            <a:ext cx="460851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110000110101…11001100111010</a:t>
            </a:r>
          </a:p>
        </p:txBody>
      </p:sp>
    </p:spTree>
    <p:extLst>
      <p:ext uri="{BB962C8B-B14F-4D97-AF65-F5344CB8AC3E}">
        <p14:creationId xmlns:p14="http://schemas.microsoft.com/office/powerpoint/2010/main" val="243754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E62E4E-6C8B-4E04-8BBF-1119758B6DA2}"/>
              </a:ext>
            </a:extLst>
          </p:cNvPr>
          <p:cNvSpPr/>
          <p:nvPr/>
        </p:nvSpPr>
        <p:spPr bwMode="gray">
          <a:xfrm>
            <a:off x="2195736" y="3284984"/>
            <a:ext cx="4608507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851920" y="208895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55814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B7A32F-F0BF-4016-9479-E2C041DEEE56}"/>
              </a:ext>
            </a:extLst>
          </p:cNvPr>
          <p:cNvCxnSpPr/>
          <p:nvPr/>
        </p:nvCxnSpPr>
        <p:spPr>
          <a:xfrm flipV="1">
            <a:off x="3042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83C2BE-9B91-435C-BD88-23948A2D634D}"/>
              </a:ext>
            </a:extLst>
          </p:cNvPr>
          <p:cNvSpPr txBox="1"/>
          <p:nvPr/>
        </p:nvSpPr>
        <p:spPr>
          <a:xfrm>
            <a:off x="251528" y="3789040"/>
            <a:ext cx="7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1101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BBD70F6-E2F4-401F-A9B9-3A4E55A13E2C}"/>
              </a:ext>
            </a:extLst>
          </p:cNvPr>
          <p:cNvCxnSpPr/>
          <p:nvPr/>
        </p:nvCxnSpPr>
        <p:spPr>
          <a:xfrm flipV="1">
            <a:off x="367200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9BEC8DB-DA95-47E8-9349-651B2D935E6E}"/>
              </a:ext>
            </a:extLst>
          </p:cNvPr>
          <p:cNvCxnSpPr>
            <a:cxnSpLocks/>
          </p:cNvCxnSpPr>
          <p:nvPr/>
        </p:nvCxnSpPr>
        <p:spPr>
          <a:xfrm>
            <a:off x="971600" y="3969060"/>
            <a:ext cx="17281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36323C-CB1C-48CD-B856-79468192D652}"/>
              </a:ext>
            </a:extLst>
          </p:cNvPr>
          <p:cNvSpPr txBox="1"/>
          <p:nvPr/>
        </p:nvSpPr>
        <p:spPr>
          <a:xfrm>
            <a:off x="3303986" y="4221088"/>
            <a:ext cx="19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запись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783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E62E4E-6C8B-4E04-8BBF-1119758B6DA2}"/>
              </a:ext>
            </a:extLst>
          </p:cNvPr>
          <p:cNvSpPr/>
          <p:nvPr/>
        </p:nvSpPr>
        <p:spPr bwMode="gray">
          <a:xfrm>
            <a:off x="2195736" y="3284984"/>
            <a:ext cx="468052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851920" y="208895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55814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3C2BE-9B91-435C-BD88-23948A2D634D}"/>
              </a:ext>
            </a:extLst>
          </p:cNvPr>
          <p:cNvSpPr txBox="1"/>
          <p:nvPr/>
        </p:nvSpPr>
        <p:spPr>
          <a:xfrm>
            <a:off x="251528" y="3789040"/>
            <a:ext cx="7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1101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4ED76EA-1E7C-488E-A0AE-F89E72668477}"/>
              </a:ext>
            </a:extLst>
          </p:cNvPr>
          <p:cNvCxnSpPr/>
          <p:nvPr/>
        </p:nvCxnSpPr>
        <p:spPr>
          <a:xfrm flipV="1">
            <a:off x="6804248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9BEC8DB-DA95-47E8-9349-651B2D935E6E}"/>
              </a:ext>
            </a:extLst>
          </p:cNvPr>
          <p:cNvCxnSpPr>
            <a:cxnSpLocks/>
          </p:cNvCxnSpPr>
          <p:nvPr/>
        </p:nvCxnSpPr>
        <p:spPr>
          <a:xfrm>
            <a:off x="971600" y="3969060"/>
            <a:ext cx="568863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36323C-CB1C-48CD-B856-79468192D652}"/>
              </a:ext>
            </a:extLst>
          </p:cNvPr>
          <p:cNvSpPr txBox="1"/>
          <p:nvPr/>
        </p:nvSpPr>
        <p:spPr>
          <a:xfrm>
            <a:off x="3303986" y="4221088"/>
            <a:ext cx="19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запись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6A7A0B-8C58-4F5A-8BC2-D64C583897BC}"/>
              </a:ext>
            </a:extLst>
          </p:cNvPr>
          <p:cNvSpPr/>
          <p:nvPr/>
        </p:nvSpPr>
        <p:spPr bwMode="gray">
          <a:xfrm>
            <a:off x="2195736" y="3284984"/>
            <a:ext cx="5256584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110001101101…110011001110101101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1F40FBF-0E42-4AB0-A592-E7BD42BE7CDC}"/>
              </a:ext>
            </a:extLst>
          </p:cNvPr>
          <p:cNvCxnSpPr/>
          <p:nvPr/>
        </p:nvCxnSpPr>
        <p:spPr>
          <a:xfrm flipV="1">
            <a:off x="7380312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42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E62E4E-6C8B-4E04-8BBF-1119758B6DA2}"/>
              </a:ext>
            </a:extLst>
          </p:cNvPr>
          <p:cNvSpPr/>
          <p:nvPr/>
        </p:nvSpPr>
        <p:spPr bwMode="gray">
          <a:xfrm>
            <a:off x="2195736" y="3284984"/>
            <a:ext cx="468052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851920" y="208895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55814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4ED76EA-1E7C-488E-A0AE-F89E72668477}"/>
              </a:ext>
            </a:extLst>
          </p:cNvPr>
          <p:cNvCxnSpPr/>
          <p:nvPr/>
        </p:nvCxnSpPr>
        <p:spPr>
          <a:xfrm flipV="1">
            <a:off x="6804248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36323C-CB1C-48CD-B856-79468192D652}"/>
              </a:ext>
            </a:extLst>
          </p:cNvPr>
          <p:cNvSpPr txBox="1"/>
          <p:nvPr/>
        </p:nvSpPr>
        <p:spPr>
          <a:xfrm>
            <a:off x="3303986" y="4221088"/>
            <a:ext cx="19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запись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6A7A0B-8C58-4F5A-8BC2-D64C583897BC}"/>
              </a:ext>
            </a:extLst>
          </p:cNvPr>
          <p:cNvSpPr/>
          <p:nvPr/>
        </p:nvSpPr>
        <p:spPr bwMode="gray">
          <a:xfrm>
            <a:off x="2195736" y="3284984"/>
            <a:ext cx="5256584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110001101101…110011001110101101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1F40FBF-0E42-4AB0-A592-E7BD42BE7CDC}"/>
              </a:ext>
            </a:extLst>
          </p:cNvPr>
          <p:cNvCxnSpPr/>
          <p:nvPr/>
        </p:nvCxnSpPr>
        <p:spPr>
          <a:xfrm flipV="1">
            <a:off x="7380312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541E015-4D6D-4BEF-9E96-8AA267AE1749}"/>
              </a:ext>
            </a:extLst>
          </p:cNvPr>
          <p:cNvCxnSpPr/>
          <p:nvPr/>
        </p:nvCxnSpPr>
        <p:spPr>
          <a:xfrm flipV="1">
            <a:off x="3635896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2532AB-B161-4CE9-8975-F4BB0145966A}"/>
              </a:ext>
            </a:extLst>
          </p:cNvPr>
          <p:cNvSpPr txBox="1"/>
          <p:nvPr/>
        </p:nvSpPr>
        <p:spPr>
          <a:xfrm>
            <a:off x="5004048" y="42210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усечение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truncate)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0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628800"/>
            <a:ext cx="8856984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E62E4E-6C8B-4E04-8BBF-1119758B6DA2}"/>
              </a:ext>
            </a:extLst>
          </p:cNvPr>
          <p:cNvSpPr/>
          <p:nvPr/>
        </p:nvSpPr>
        <p:spPr bwMode="gray">
          <a:xfrm>
            <a:off x="2195736" y="3284984"/>
            <a:ext cx="468052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9D74-1E6F-494C-A8AE-80A322A14CD0}"/>
              </a:ext>
            </a:extLst>
          </p:cNvPr>
          <p:cNvSpPr txBox="1"/>
          <p:nvPr/>
        </p:nvSpPr>
        <p:spPr>
          <a:xfrm>
            <a:off x="323850" y="1772816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- это упорядоченный набор информации в цифровом виде, у которого есть начало и конец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13C5-F7E2-440D-BCE7-A34ACBB9BF8E}"/>
              </a:ext>
            </a:extLst>
          </p:cNvPr>
          <p:cNvSpPr txBox="1"/>
          <p:nvPr/>
        </p:nvSpPr>
        <p:spPr>
          <a:xfrm>
            <a:off x="3851920" y="208895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снабженный указателем текущей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ECEA8-45D7-4623-9E6F-79C458D8D9ED}"/>
              </a:ext>
            </a:extLst>
          </p:cNvPr>
          <p:cNvSpPr txBox="1"/>
          <p:nvPr/>
        </p:nvSpPr>
        <p:spPr>
          <a:xfrm>
            <a:off x="323528" y="2348880"/>
            <a:ext cx="84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позиции, установленным  в начале, в конце или между элементами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1D769-56CB-4713-B1FD-3B788EEF25DE}"/>
              </a:ext>
            </a:extLst>
          </p:cNvPr>
          <p:cNvSpPr txBox="1"/>
          <p:nvPr/>
        </p:nvSpPr>
        <p:spPr>
          <a:xfrm>
            <a:off x="323528" y="26369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7AA7-C0A5-4C22-A00A-C2F12E20C09C}"/>
              </a:ext>
            </a:extLst>
          </p:cNvPr>
          <p:cNvSpPr txBox="1"/>
          <p:nvPr/>
        </p:nvSpPr>
        <p:spPr>
          <a:xfrm>
            <a:off x="1331479" y="2642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 файлом допустимы следующие операции: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78E84-E209-42A2-9849-A633E859D928}"/>
              </a:ext>
            </a:extLst>
          </p:cNvPr>
          <p:cNvSpPr txBox="1"/>
          <p:nvPr/>
        </p:nvSpPr>
        <p:spPr>
          <a:xfrm>
            <a:off x="1755814" y="4221088"/>
            <a:ext cx="179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4ED76EA-1E7C-488E-A0AE-F89E72668477}"/>
              </a:ext>
            </a:extLst>
          </p:cNvPr>
          <p:cNvCxnSpPr/>
          <p:nvPr/>
        </p:nvCxnSpPr>
        <p:spPr>
          <a:xfrm flipV="1">
            <a:off x="3347864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36323C-CB1C-48CD-B856-79468192D652}"/>
              </a:ext>
            </a:extLst>
          </p:cNvPr>
          <p:cNvSpPr txBox="1"/>
          <p:nvPr/>
        </p:nvSpPr>
        <p:spPr>
          <a:xfrm>
            <a:off x="3303986" y="4221088"/>
            <a:ext cx="19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запись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6A7A0B-8C58-4F5A-8BC2-D64C583897BC}"/>
              </a:ext>
            </a:extLst>
          </p:cNvPr>
          <p:cNvSpPr/>
          <p:nvPr/>
        </p:nvSpPr>
        <p:spPr bwMode="gray">
          <a:xfrm>
            <a:off x="2195736" y="3284984"/>
            <a:ext cx="5256584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36000" rIns="0" bIns="36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110001101101…110011001110101101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1F40FBF-0E42-4AB0-A592-E7BD42BE7CDC}"/>
              </a:ext>
            </a:extLst>
          </p:cNvPr>
          <p:cNvCxnSpPr/>
          <p:nvPr/>
        </p:nvCxnSpPr>
        <p:spPr>
          <a:xfrm flipV="1">
            <a:off x="5220072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541E015-4D6D-4BEF-9E96-8AA267AE1749}"/>
              </a:ext>
            </a:extLst>
          </p:cNvPr>
          <p:cNvCxnSpPr/>
          <p:nvPr/>
        </p:nvCxnSpPr>
        <p:spPr>
          <a:xfrm flipV="1">
            <a:off x="2195736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2532AB-B161-4CE9-8975-F4BB0145966A}"/>
              </a:ext>
            </a:extLst>
          </p:cNvPr>
          <p:cNvSpPr txBox="1"/>
          <p:nvPr/>
        </p:nvSpPr>
        <p:spPr>
          <a:xfrm>
            <a:off x="5004048" y="42210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усечение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truncate)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25AD4-8E89-4F6C-B47E-9C8D96D91129}"/>
              </a:ext>
            </a:extLst>
          </p:cNvPr>
          <p:cNvSpPr txBox="1"/>
          <p:nvPr/>
        </p:nvSpPr>
        <p:spPr>
          <a:xfrm>
            <a:off x="827584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 доступ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96AB7-9E52-47E5-AFCB-F1D53FC28AFE}"/>
              </a:ext>
            </a:extLst>
          </p:cNvPr>
          <p:cNvSpPr txBox="1"/>
          <p:nvPr/>
        </p:nvSpPr>
        <p:spPr>
          <a:xfrm>
            <a:off x="5724128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Прямой доступ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354AA-CABD-4E83-85E8-FE8ACBE46C4F}"/>
              </a:ext>
            </a:extLst>
          </p:cNvPr>
          <p:cNvSpPr txBox="1"/>
          <p:nvPr/>
        </p:nvSpPr>
        <p:spPr>
          <a:xfrm>
            <a:off x="1077246" y="509235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перемотка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rewind)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771E000-F287-443E-8A81-037BE1D898B8}"/>
              </a:ext>
            </a:extLst>
          </p:cNvPr>
          <p:cNvCxnSpPr/>
          <p:nvPr/>
        </p:nvCxnSpPr>
        <p:spPr>
          <a:xfrm flipV="1">
            <a:off x="3851920" y="3789040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DBD6F7-7557-4B69-BAE9-371684A209CF}"/>
              </a:ext>
            </a:extLst>
          </p:cNvPr>
          <p:cNvSpPr txBox="1"/>
          <p:nvPr/>
        </p:nvSpPr>
        <p:spPr>
          <a:xfrm>
            <a:off x="5868144" y="508518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поиск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seek)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4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2276872"/>
            <a:ext cx="8784976" cy="33843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73E611-1009-4BB0-AD29-E0F5AFF2663B}"/>
              </a:ext>
            </a:extLst>
          </p:cNvPr>
          <p:cNvSpPr/>
          <p:nvPr/>
        </p:nvSpPr>
        <p:spPr bwMode="gray">
          <a:xfrm>
            <a:off x="1403648" y="1598836"/>
            <a:ext cx="626469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Структурирование информации. Записи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32CA4-5184-4F90-8FD3-1D04DE3311A6}"/>
              </a:ext>
            </a:extLst>
          </p:cNvPr>
          <p:cNvSpPr txBox="1"/>
          <p:nvPr/>
        </p:nvSpPr>
        <p:spPr>
          <a:xfrm>
            <a:off x="1043608" y="23488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Записи фиксированной длины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B0ACAB-7353-43B5-B04A-143B70E10DDE}"/>
              </a:ext>
            </a:extLst>
          </p:cNvPr>
          <p:cNvSpPr/>
          <p:nvPr/>
        </p:nvSpPr>
        <p:spPr bwMode="gray">
          <a:xfrm>
            <a:off x="1043608" y="2781531"/>
            <a:ext cx="7128792" cy="4733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1A8C7F2-ECC9-4791-9E6F-46D67CE4FE85}"/>
              </a:ext>
            </a:extLst>
          </p:cNvPr>
          <p:cNvCxnSpPr>
            <a:cxnSpLocks/>
          </p:cNvCxnSpPr>
          <p:nvPr/>
        </p:nvCxnSpPr>
        <p:spPr>
          <a:xfrm>
            <a:off x="1691680" y="278092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1308EFE-5A26-480E-8190-36F2D8DEFAF8}"/>
              </a:ext>
            </a:extLst>
          </p:cNvPr>
          <p:cNvCxnSpPr>
            <a:cxnSpLocks/>
          </p:cNvCxnSpPr>
          <p:nvPr/>
        </p:nvCxnSpPr>
        <p:spPr>
          <a:xfrm>
            <a:off x="2411760" y="278092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CC1D7BB-84A4-4020-866C-A4E4DDC57282}"/>
              </a:ext>
            </a:extLst>
          </p:cNvPr>
          <p:cNvCxnSpPr>
            <a:cxnSpLocks/>
          </p:cNvCxnSpPr>
          <p:nvPr/>
        </p:nvCxnSpPr>
        <p:spPr>
          <a:xfrm>
            <a:off x="3131841" y="278092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F608335-BFCE-4786-B00A-1621AB0F40A2}"/>
              </a:ext>
            </a:extLst>
          </p:cNvPr>
          <p:cNvCxnSpPr>
            <a:cxnSpLocks/>
          </p:cNvCxnSpPr>
          <p:nvPr/>
        </p:nvCxnSpPr>
        <p:spPr>
          <a:xfrm>
            <a:off x="3851920" y="2791082"/>
            <a:ext cx="1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DB511A9-2249-48A9-BA0D-BB6CDAB0D822}"/>
              </a:ext>
            </a:extLst>
          </p:cNvPr>
          <p:cNvCxnSpPr>
            <a:cxnSpLocks/>
          </p:cNvCxnSpPr>
          <p:nvPr/>
        </p:nvCxnSpPr>
        <p:spPr>
          <a:xfrm>
            <a:off x="4572000" y="2781531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ECF2529-1BCB-44DD-B180-0F0232CE1CA6}"/>
              </a:ext>
            </a:extLst>
          </p:cNvPr>
          <p:cNvCxnSpPr>
            <a:cxnSpLocks/>
          </p:cNvCxnSpPr>
          <p:nvPr/>
        </p:nvCxnSpPr>
        <p:spPr>
          <a:xfrm>
            <a:off x="5292080" y="2791082"/>
            <a:ext cx="0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ACEE1B5-8CDB-45FC-8C53-580B2FDA83A4}"/>
              </a:ext>
            </a:extLst>
          </p:cNvPr>
          <p:cNvCxnSpPr>
            <a:cxnSpLocks/>
          </p:cNvCxnSpPr>
          <p:nvPr/>
        </p:nvCxnSpPr>
        <p:spPr>
          <a:xfrm>
            <a:off x="6013525" y="2801839"/>
            <a:ext cx="0" cy="46685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D62B703-1415-4F30-B5EE-74A77FE478F4}"/>
              </a:ext>
            </a:extLst>
          </p:cNvPr>
          <p:cNvCxnSpPr>
            <a:cxnSpLocks/>
          </p:cNvCxnSpPr>
          <p:nvPr/>
        </p:nvCxnSpPr>
        <p:spPr>
          <a:xfrm>
            <a:off x="6732240" y="2801840"/>
            <a:ext cx="1" cy="45705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C9DA679-FB11-4DB7-80C5-AB8E365036AF}"/>
              </a:ext>
            </a:extLst>
          </p:cNvPr>
          <p:cNvCxnSpPr>
            <a:cxnSpLocks/>
          </p:cNvCxnSpPr>
          <p:nvPr/>
        </p:nvCxnSpPr>
        <p:spPr>
          <a:xfrm flipH="1">
            <a:off x="7450956" y="2791083"/>
            <a:ext cx="1" cy="47525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D0BAC84-53E5-4C46-B082-FAD3932C1C30}"/>
              </a:ext>
            </a:extLst>
          </p:cNvPr>
          <p:cNvSpPr txBox="1"/>
          <p:nvPr/>
        </p:nvSpPr>
        <p:spPr>
          <a:xfrm>
            <a:off x="1043608" y="34290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Записи переменной длины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67643-79F7-4BCA-BEEE-9DB55D83759B}"/>
              </a:ext>
            </a:extLst>
          </p:cNvPr>
          <p:cNvSpPr/>
          <p:nvPr/>
        </p:nvSpPr>
        <p:spPr bwMode="gray">
          <a:xfrm>
            <a:off x="1043608" y="3861651"/>
            <a:ext cx="7128792" cy="4733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225B72A-3562-416C-80E7-02FD3EB871AF}"/>
              </a:ext>
            </a:extLst>
          </p:cNvPr>
          <p:cNvCxnSpPr>
            <a:cxnSpLocks/>
          </p:cNvCxnSpPr>
          <p:nvPr/>
        </p:nvCxnSpPr>
        <p:spPr>
          <a:xfrm>
            <a:off x="1475656" y="386104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2539A493-7A7A-4523-836C-D206B818B6B4}"/>
              </a:ext>
            </a:extLst>
          </p:cNvPr>
          <p:cNvCxnSpPr>
            <a:cxnSpLocks/>
          </p:cNvCxnSpPr>
          <p:nvPr/>
        </p:nvCxnSpPr>
        <p:spPr>
          <a:xfrm>
            <a:off x="2411760" y="386104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466EFD79-5495-42FD-9FC6-6BA2C7DBD627}"/>
              </a:ext>
            </a:extLst>
          </p:cNvPr>
          <p:cNvCxnSpPr>
            <a:cxnSpLocks/>
          </p:cNvCxnSpPr>
          <p:nvPr/>
        </p:nvCxnSpPr>
        <p:spPr>
          <a:xfrm>
            <a:off x="3419872" y="386104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673C02AA-910A-4044-8AE1-904D5103CA98}"/>
              </a:ext>
            </a:extLst>
          </p:cNvPr>
          <p:cNvCxnSpPr>
            <a:cxnSpLocks/>
          </p:cNvCxnSpPr>
          <p:nvPr/>
        </p:nvCxnSpPr>
        <p:spPr>
          <a:xfrm>
            <a:off x="3851920" y="3871202"/>
            <a:ext cx="1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B60BC39-CA92-4B54-84DA-DB06532BD721}"/>
              </a:ext>
            </a:extLst>
          </p:cNvPr>
          <p:cNvCxnSpPr>
            <a:cxnSpLocks/>
          </p:cNvCxnSpPr>
          <p:nvPr/>
        </p:nvCxnSpPr>
        <p:spPr>
          <a:xfrm>
            <a:off x="4427984" y="3861651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B08D76C6-3F60-48E7-94A2-8BA95DCF9443}"/>
              </a:ext>
            </a:extLst>
          </p:cNvPr>
          <p:cNvCxnSpPr>
            <a:cxnSpLocks/>
          </p:cNvCxnSpPr>
          <p:nvPr/>
        </p:nvCxnSpPr>
        <p:spPr>
          <a:xfrm>
            <a:off x="5436096" y="3871202"/>
            <a:ext cx="0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E335071-ACEC-4ECA-AA54-60BCC1AD4221}"/>
              </a:ext>
            </a:extLst>
          </p:cNvPr>
          <p:cNvCxnSpPr>
            <a:cxnSpLocks/>
          </p:cNvCxnSpPr>
          <p:nvPr/>
        </p:nvCxnSpPr>
        <p:spPr>
          <a:xfrm>
            <a:off x="6156176" y="3881959"/>
            <a:ext cx="0" cy="46685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0E35B55-0185-434D-B034-E486E28BDD1C}"/>
              </a:ext>
            </a:extLst>
          </p:cNvPr>
          <p:cNvCxnSpPr>
            <a:cxnSpLocks/>
          </p:cNvCxnSpPr>
          <p:nvPr/>
        </p:nvCxnSpPr>
        <p:spPr>
          <a:xfrm>
            <a:off x="6948263" y="3881960"/>
            <a:ext cx="1" cy="45705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8E65B790-ECEC-4C74-805B-44DC9BCE26BC}"/>
              </a:ext>
            </a:extLst>
          </p:cNvPr>
          <p:cNvCxnSpPr>
            <a:cxnSpLocks/>
          </p:cNvCxnSpPr>
          <p:nvPr/>
        </p:nvCxnSpPr>
        <p:spPr>
          <a:xfrm flipH="1">
            <a:off x="8028383" y="3871203"/>
            <a:ext cx="1" cy="47525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FCB4798-4FBC-411D-B02E-E0E11C1F5D9E}"/>
              </a:ext>
            </a:extLst>
          </p:cNvPr>
          <p:cNvSpPr txBox="1"/>
          <p:nvPr/>
        </p:nvSpPr>
        <p:spPr>
          <a:xfrm>
            <a:off x="755581" y="4581128"/>
            <a:ext cx="770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Указатель текущей позиции может быть установлен на начало файла, на конец файла, на границу между записями.</a:t>
            </a:r>
          </a:p>
        </p:txBody>
      </p:sp>
    </p:spTree>
    <p:extLst>
      <p:ext uri="{BB962C8B-B14F-4D97-AF65-F5344CB8AC3E}">
        <p14:creationId xmlns:p14="http://schemas.microsoft.com/office/powerpoint/2010/main" val="31907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25" grpId="0" animBg="1"/>
      <p:bldP spid="62" grpId="0"/>
      <p:bldP spid="63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 9</a:t>
            </a:r>
            <a:endParaRPr kumimoji="0" lang="ru-RU" sz="3600" b="1" dirty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7054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Файлы </a:t>
            </a:r>
            <a:b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и файловые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82248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2276872"/>
            <a:ext cx="8784976" cy="3600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73E611-1009-4BB0-AD29-E0F5AFF2663B}"/>
              </a:ext>
            </a:extLst>
          </p:cNvPr>
          <p:cNvSpPr/>
          <p:nvPr/>
        </p:nvSpPr>
        <p:spPr bwMode="gray">
          <a:xfrm>
            <a:off x="1403648" y="1598836"/>
            <a:ext cx="626469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Структурирование информации. Записи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32CA4-5184-4F90-8FD3-1D04DE3311A6}"/>
              </a:ext>
            </a:extLst>
          </p:cNvPr>
          <p:cNvSpPr txBox="1"/>
          <p:nvPr/>
        </p:nvSpPr>
        <p:spPr>
          <a:xfrm>
            <a:off x="1043608" y="2348880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Операции над файлами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CB4798-4FBC-411D-B02E-E0E11C1F5D9E}"/>
              </a:ext>
            </a:extLst>
          </p:cNvPr>
          <p:cNvSpPr txBox="1"/>
          <p:nvPr/>
        </p:nvSpPr>
        <p:spPr>
          <a:xfrm>
            <a:off x="683579" y="2994978"/>
            <a:ext cx="784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 record, add record, delete record,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rewrite record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truncate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CC24F-8CC5-4174-B2AF-DA5F6A1DBBD7}"/>
              </a:ext>
            </a:extLst>
          </p:cNvPr>
          <p:cNvSpPr txBox="1"/>
          <p:nvPr/>
        </p:nvSpPr>
        <p:spPr>
          <a:xfrm>
            <a:off x="827584" y="37170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 доступ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385D1-0F8A-4AA4-9C70-8FC7F074C09E}"/>
              </a:ext>
            </a:extLst>
          </p:cNvPr>
          <p:cNvSpPr txBox="1"/>
          <p:nvPr/>
        </p:nvSpPr>
        <p:spPr>
          <a:xfrm>
            <a:off x="5724128" y="37170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Прямой доступ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D24ECD-85B4-4AFF-AF6F-534F1C9F26C5}"/>
              </a:ext>
            </a:extLst>
          </p:cNvPr>
          <p:cNvSpPr txBox="1"/>
          <p:nvPr/>
        </p:nvSpPr>
        <p:spPr>
          <a:xfrm>
            <a:off x="1077246" y="408424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перемотка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rewind)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4895B6-2F45-4F82-A077-9EE0AFD49B30}"/>
              </a:ext>
            </a:extLst>
          </p:cNvPr>
          <p:cNvSpPr txBox="1"/>
          <p:nvPr/>
        </p:nvSpPr>
        <p:spPr>
          <a:xfrm>
            <a:off x="5076067" y="4077072"/>
            <a:ext cx="345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поиск записи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record)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0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9" grpId="0"/>
      <p:bldP spid="31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2276872"/>
            <a:ext cx="8784976" cy="3600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Файл как математический объект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73E611-1009-4BB0-AD29-E0F5AFF2663B}"/>
              </a:ext>
            </a:extLst>
          </p:cNvPr>
          <p:cNvSpPr/>
          <p:nvPr/>
        </p:nvSpPr>
        <p:spPr bwMode="gray">
          <a:xfrm>
            <a:off x="899592" y="1598836"/>
            <a:ext cx="7848872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Структурирование информации. Записи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ключом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B0ACAB-7353-43B5-B04A-143B70E10DDE}"/>
              </a:ext>
            </a:extLst>
          </p:cNvPr>
          <p:cNvSpPr/>
          <p:nvPr/>
        </p:nvSpPr>
        <p:spPr bwMode="gray">
          <a:xfrm>
            <a:off x="2091790" y="2565507"/>
            <a:ext cx="4968546" cy="4733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1A8C7F2-ECC9-4791-9E6F-46D67CE4FE85}"/>
              </a:ext>
            </a:extLst>
          </p:cNvPr>
          <p:cNvCxnSpPr>
            <a:cxnSpLocks/>
          </p:cNvCxnSpPr>
          <p:nvPr/>
        </p:nvCxnSpPr>
        <p:spPr>
          <a:xfrm>
            <a:off x="2739862" y="2564904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1308EFE-5A26-480E-8190-36F2D8DEFAF8}"/>
              </a:ext>
            </a:extLst>
          </p:cNvPr>
          <p:cNvCxnSpPr>
            <a:cxnSpLocks/>
          </p:cNvCxnSpPr>
          <p:nvPr/>
        </p:nvCxnSpPr>
        <p:spPr>
          <a:xfrm>
            <a:off x="3459942" y="2564904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CC1D7BB-84A4-4020-866C-A4E4DDC57282}"/>
              </a:ext>
            </a:extLst>
          </p:cNvPr>
          <p:cNvCxnSpPr>
            <a:cxnSpLocks/>
          </p:cNvCxnSpPr>
          <p:nvPr/>
        </p:nvCxnSpPr>
        <p:spPr>
          <a:xfrm>
            <a:off x="4180023" y="2564904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F608335-BFCE-4786-B00A-1621AB0F40A2}"/>
              </a:ext>
            </a:extLst>
          </p:cNvPr>
          <p:cNvCxnSpPr>
            <a:cxnSpLocks/>
          </p:cNvCxnSpPr>
          <p:nvPr/>
        </p:nvCxnSpPr>
        <p:spPr>
          <a:xfrm>
            <a:off x="4900102" y="2575058"/>
            <a:ext cx="1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DB511A9-2249-48A9-BA0D-BB6CDAB0D822}"/>
              </a:ext>
            </a:extLst>
          </p:cNvPr>
          <p:cNvCxnSpPr>
            <a:cxnSpLocks/>
          </p:cNvCxnSpPr>
          <p:nvPr/>
        </p:nvCxnSpPr>
        <p:spPr>
          <a:xfrm>
            <a:off x="5620182" y="2565507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92D63F7-9B9A-4072-BB04-F210DB6E7644}"/>
              </a:ext>
            </a:extLst>
          </p:cNvPr>
          <p:cNvCxnSpPr>
            <a:cxnSpLocks/>
          </p:cNvCxnSpPr>
          <p:nvPr/>
        </p:nvCxnSpPr>
        <p:spPr>
          <a:xfrm>
            <a:off x="2379822" y="2595589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6BA202-A897-4982-B64A-927474968EC5}"/>
              </a:ext>
            </a:extLst>
          </p:cNvPr>
          <p:cNvSpPr txBox="1"/>
          <p:nvPr/>
        </p:nvSpPr>
        <p:spPr>
          <a:xfrm>
            <a:off x="2051720" y="2636912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A40D7A0-E899-43D3-AE1B-2E26D07D740A}"/>
              </a:ext>
            </a:extLst>
          </p:cNvPr>
          <p:cNvCxnSpPr>
            <a:cxnSpLocks/>
          </p:cNvCxnSpPr>
          <p:nvPr/>
        </p:nvCxnSpPr>
        <p:spPr>
          <a:xfrm>
            <a:off x="6340262" y="2564904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0DDF9A7-CBF9-4D50-A085-07BA0D177D92}"/>
              </a:ext>
            </a:extLst>
          </p:cNvPr>
          <p:cNvCxnSpPr>
            <a:cxnSpLocks/>
          </p:cNvCxnSpPr>
          <p:nvPr/>
        </p:nvCxnSpPr>
        <p:spPr>
          <a:xfrm>
            <a:off x="3067964" y="2564904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B05439A-D4DF-49F4-8217-3DC9F55D4DDE}"/>
              </a:ext>
            </a:extLst>
          </p:cNvPr>
          <p:cNvSpPr txBox="1"/>
          <p:nvPr/>
        </p:nvSpPr>
        <p:spPr>
          <a:xfrm>
            <a:off x="2739862" y="2606227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DB56169-0566-4312-AEF3-96FA7307B7CC}"/>
              </a:ext>
            </a:extLst>
          </p:cNvPr>
          <p:cNvCxnSpPr>
            <a:cxnSpLocks/>
          </p:cNvCxnSpPr>
          <p:nvPr/>
        </p:nvCxnSpPr>
        <p:spPr>
          <a:xfrm>
            <a:off x="3788044" y="2564904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95D53FC-645E-48D4-879D-04090A3A737E}"/>
              </a:ext>
            </a:extLst>
          </p:cNvPr>
          <p:cNvSpPr txBox="1"/>
          <p:nvPr/>
        </p:nvSpPr>
        <p:spPr>
          <a:xfrm>
            <a:off x="3459942" y="2606227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4EDE4D0-6152-404B-8066-F50658281532}"/>
              </a:ext>
            </a:extLst>
          </p:cNvPr>
          <p:cNvCxnSpPr>
            <a:cxnSpLocks/>
          </p:cNvCxnSpPr>
          <p:nvPr/>
        </p:nvCxnSpPr>
        <p:spPr>
          <a:xfrm>
            <a:off x="4508124" y="2564904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2407EB0-B7E0-4101-BC47-A5C925CB6B78}"/>
              </a:ext>
            </a:extLst>
          </p:cNvPr>
          <p:cNvSpPr txBox="1"/>
          <p:nvPr/>
        </p:nvSpPr>
        <p:spPr>
          <a:xfrm>
            <a:off x="4180022" y="2606227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DC72616B-AE99-44D7-BD6E-D695B3B0B217}"/>
              </a:ext>
            </a:extLst>
          </p:cNvPr>
          <p:cNvCxnSpPr>
            <a:cxnSpLocks/>
          </p:cNvCxnSpPr>
          <p:nvPr/>
        </p:nvCxnSpPr>
        <p:spPr>
          <a:xfrm>
            <a:off x="5228204" y="2564904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D5A1832-9872-4C16-8586-C941D1D36C62}"/>
              </a:ext>
            </a:extLst>
          </p:cNvPr>
          <p:cNvSpPr txBox="1"/>
          <p:nvPr/>
        </p:nvSpPr>
        <p:spPr>
          <a:xfrm>
            <a:off x="4900102" y="2606227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F16CE156-9EE5-4E02-A49F-C17A772E7E33}"/>
              </a:ext>
            </a:extLst>
          </p:cNvPr>
          <p:cNvCxnSpPr>
            <a:cxnSpLocks/>
          </p:cNvCxnSpPr>
          <p:nvPr/>
        </p:nvCxnSpPr>
        <p:spPr>
          <a:xfrm>
            <a:off x="5948284" y="2564904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CEC0AD2-60D0-4C00-8128-6CBE14D7B5FC}"/>
              </a:ext>
            </a:extLst>
          </p:cNvPr>
          <p:cNvSpPr txBox="1"/>
          <p:nvPr/>
        </p:nvSpPr>
        <p:spPr>
          <a:xfrm>
            <a:off x="5620182" y="2606227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4E41581E-F05C-406C-B37C-919BBF3F45A0}"/>
              </a:ext>
            </a:extLst>
          </p:cNvPr>
          <p:cNvCxnSpPr>
            <a:cxnSpLocks/>
          </p:cNvCxnSpPr>
          <p:nvPr/>
        </p:nvCxnSpPr>
        <p:spPr>
          <a:xfrm>
            <a:off x="6628294" y="2564904"/>
            <a:ext cx="0" cy="473371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861F1EF-298D-49B5-BDC5-3261D9E9CFE4}"/>
              </a:ext>
            </a:extLst>
          </p:cNvPr>
          <p:cNvSpPr txBox="1"/>
          <p:nvPr/>
        </p:nvSpPr>
        <p:spPr>
          <a:xfrm>
            <a:off x="6300192" y="2606227"/>
            <a:ext cx="400110" cy="417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0B6F26-C4A9-46AF-BA26-3D23FDA4D4A5}"/>
              </a:ext>
            </a:extLst>
          </p:cNvPr>
          <p:cNvSpPr txBox="1"/>
          <p:nvPr/>
        </p:nvSpPr>
        <p:spPr>
          <a:xfrm>
            <a:off x="1043608" y="3237745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Операции над файлами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169E82-E488-40AB-A9F0-037BBAB40F3E}"/>
              </a:ext>
            </a:extLst>
          </p:cNvPr>
          <p:cNvSpPr txBox="1"/>
          <p:nvPr/>
        </p:nvSpPr>
        <p:spPr>
          <a:xfrm>
            <a:off x="539552" y="4449306"/>
            <a:ext cx="396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 key-record, add key-record, delete key-record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CE92D4-EB06-494B-8D42-293F56A2E3C2}"/>
              </a:ext>
            </a:extLst>
          </p:cNvPr>
          <p:cNvSpPr txBox="1"/>
          <p:nvPr/>
        </p:nvSpPr>
        <p:spPr>
          <a:xfrm>
            <a:off x="251520" y="37890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 доступ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(индексно-последовательный файл)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E274A7-FE86-4830-9B1E-D5E132105B5B}"/>
              </a:ext>
            </a:extLst>
          </p:cNvPr>
          <p:cNvSpPr txBox="1"/>
          <p:nvPr/>
        </p:nvSpPr>
        <p:spPr>
          <a:xfrm>
            <a:off x="5610349" y="3789040"/>
            <a:ext cx="213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Прямой доступ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(индексный файл)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716FA1D-AE34-4C1F-860E-A6604CCC4566}"/>
              </a:ext>
            </a:extLst>
          </p:cNvPr>
          <p:cNvSpPr txBox="1"/>
          <p:nvPr/>
        </p:nvSpPr>
        <p:spPr>
          <a:xfrm>
            <a:off x="1077246" y="50851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перемотка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rewind)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D34D2E9-60BE-480B-94D2-845F8EE95D74}"/>
              </a:ext>
            </a:extLst>
          </p:cNvPr>
          <p:cNvSpPr txBox="1"/>
          <p:nvPr/>
        </p:nvSpPr>
        <p:spPr>
          <a:xfrm>
            <a:off x="4707883" y="4521314"/>
            <a:ext cx="396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 key-record, add key-record, delete key-record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3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3" grpId="0"/>
      <p:bldP spid="60" grpId="0"/>
      <p:bldP spid="73" grpId="0"/>
      <p:bldP spid="75" grpId="0"/>
      <p:bldP spid="77" grpId="0"/>
      <p:bldP spid="79" grpId="0"/>
      <p:bldP spid="82" grpId="0"/>
      <p:bldP spid="87" grpId="0"/>
      <p:bldP spid="88" grpId="0"/>
      <p:bldP spid="93" grpId="0"/>
      <p:bldP spid="94" grpId="0"/>
      <p:bldP spid="95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Логический файл – файл в программе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172" y="1844824"/>
            <a:ext cx="8496300" cy="44644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Файл хранится на диске или на другом внешнем носителе информации и не прекращает существования после завершения процесса или завершения работы операционной системы.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Существуют ограничения на размер файла.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Минимальной единицей информации для операций чтения и записи является байт.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Файл может быть использован различными процессами, возможно, различных пользователей, иногда совместно. </a:t>
            </a:r>
          </a:p>
        </p:txBody>
      </p:sp>
    </p:spTree>
    <p:extLst>
      <p:ext uri="{BB962C8B-B14F-4D97-AF65-F5344CB8AC3E}">
        <p14:creationId xmlns:p14="http://schemas.microsoft.com/office/powerpoint/2010/main" val="19871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Логический файл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172" y="1700808"/>
            <a:ext cx="8496300" cy="43924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Размещение файла во вторичной памяти требует добавления операций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create file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delete file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Файл хранится долго. Появляются атрибуты, содержащие времена создания, модификации, последнего обращения к файлу.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Пользователей много. Появляются атрибуты, содержащие идентификатор хозяина файла и права доступа к файлу.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Наличие атрибутов требует операций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get attributes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put attributes.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Появляются операции для безопасного совместного использования файлов.</a:t>
            </a:r>
          </a:p>
        </p:txBody>
      </p:sp>
    </p:spTree>
    <p:extLst>
      <p:ext uri="{BB962C8B-B14F-4D97-AF65-F5344CB8AC3E}">
        <p14:creationId xmlns:p14="http://schemas.microsoft.com/office/powerpoint/2010/main" val="53904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Логический файл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172" y="2174900"/>
            <a:ext cx="8496300" cy="420642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028DC5-0A2F-470E-AF63-2FE9B0A0C807}"/>
              </a:ext>
            </a:extLst>
          </p:cNvPr>
          <p:cNvSpPr/>
          <p:nvPr/>
        </p:nvSpPr>
        <p:spPr bwMode="gray">
          <a:xfrm>
            <a:off x="1403648" y="1598836"/>
            <a:ext cx="626469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Структурирование информации. Записи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0FDF3-5CFC-4C58-BF7B-C505966B2237}"/>
              </a:ext>
            </a:extLst>
          </p:cNvPr>
          <p:cNvSpPr txBox="1"/>
          <p:nvPr/>
        </p:nvSpPr>
        <p:spPr>
          <a:xfrm>
            <a:off x="1043608" y="220486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Записи переменной длины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25D24-62AF-4616-A816-BA25F4BA41CF}"/>
              </a:ext>
            </a:extLst>
          </p:cNvPr>
          <p:cNvSpPr txBox="1"/>
          <p:nvPr/>
        </p:nvSpPr>
        <p:spPr>
          <a:xfrm>
            <a:off x="1043608" y="26276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 файл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22716-ECF8-4892-9130-8BABBC627F8C}"/>
              </a:ext>
            </a:extLst>
          </p:cNvPr>
          <p:cNvSpPr/>
          <p:nvPr/>
        </p:nvSpPr>
        <p:spPr bwMode="gray">
          <a:xfrm>
            <a:off x="1043608" y="3141571"/>
            <a:ext cx="7128792" cy="4733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062D6E-7201-4FCC-BDE3-BAC41D80D660}"/>
              </a:ext>
            </a:extLst>
          </p:cNvPr>
          <p:cNvCxnSpPr>
            <a:cxnSpLocks/>
          </p:cNvCxnSpPr>
          <p:nvPr/>
        </p:nvCxnSpPr>
        <p:spPr>
          <a:xfrm>
            <a:off x="1475656" y="314096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1F0A503-7ED0-44AC-9FB8-858C3B8FD376}"/>
              </a:ext>
            </a:extLst>
          </p:cNvPr>
          <p:cNvCxnSpPr>
            <a:cxnSpLocks/>
          </p:cNvCxnSpPr>
          <p:nvPr/>
        </p:nvCxnSpPr>
        <p:spPr>
          <a:xfrm>
            <a:off x="2411760" y="314096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2DD6A70-63C8-4D5A-862D-5BFFB7C0715E}"/>
              </a:ext>
            </a:extLst>
          </p:cNvPr>
          <p:cNvCxnSpPr>
            <a:cxnSpLocks/>
          </p:cNvCxnSpPr>
          <p:nvPr/>
        </p:nvCxnSpPr>
        <p:spPr>
          <a:xfrm>
            <a:off x="3419872" y="3140968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62B8739-08D0-4DC4-95BF-E8B509BE1C6A}"/>
              </a:ext>
            </a:extLst>
          </p:cNvPr>
          <p:cNvCxnSpPr>
            <a:cxnSpLocks/>
          </p:cNvCxnSpPr>
          <p:nvPr/>
        </p:nvCxnSpPr>
        <p:spPr>
          <a:xfrm>
            <a:off x="3851920" y="3151122"/>
            <a:ext cx="1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1201BD7-DE32-4C38-A27C-5422FB022086}"/>
              </a:ext>
            </a:extLst>
          </p:cNvPr>
          <p:cNvCxnSpPr>
            <a:cxnSpLocks/>
          </p:cNvCxnSpPr>
          <p:nvPr/>
        </p:nvCxnSpPr>
        <p:spPr>
          <a:xfrm>
            <a:off x="4427984" y="3141571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3DDD6F8-5F23-4531-B097-165010E73EA7}"/>
              </a:ext>
            </a:extLst>
          </p:cNvPr>
          <p:cNvCxnSpPr>
            <a:cxnSpLocks/>
          </p:cNvCxnSpPr>
          <p:nvPr/>
        </p:nvCxnSpPr>
        <p:spPr>
          <a:xfrm>
            <a:off x="5436096" y="3151122"/>
            <a:ext cx="0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4FBFC6A-9894-460F-BB22-668FF569A3C7}"/>
              </a:ext>
            </a:extLst>
          </p:cNvPr>
          <p:cNvCxnSpPr>
            <a:cxnSpLocks/>
          </p:cNvCxnSpPr>
          <p:nvPr/>
        </p:nvCxnSpPr>
        <p:spPr>
          <a:xfrm>
            <a:off x="6156176" y="3161879"/>
            <a:ext cx="0" cy="46685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D9A9A51-C03E-4898-895B-246FA5B291B7}"/>
              </a:ext>
            </a:extLst>
          </p:cNvPr>
          <p:cNvCxnSpPr>
            <a:cxnSpLocks/>
          </p:cNvCxnSpPr>
          <p:nvPr/>
        </p:nvCxnSpPr>
        <p:spPr>
          <a:xfrm>
            <a:off x="6948263" y="3161880"/>
            <a:ext cx="1" cy="45705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6E400E6-6251-44AC-8A56-D81E24C3C8B0}"/>
              </a:ext>
            </a:extLst>
          </p:cNvPr>
          <p:cNvCxnSpPr>
            <a:cxnSpLocks/>
          </p:cNvCxnSpPr>
          <p:nvPr/>
        </p:nvCxnSpPr>
        <p:spPr>
          <a:xfrm flipH="1">
            <a:off x="7668344" y="3151123"/>
            <a:ext cx="1" cy="47525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D9E8700-26AA-43B7-B985-436F83101F22}"/>
              </a:ext>
            </a:extLst>
          </p:cNvPr>
          <p:cNvCxnSpPr>
            <a:cxnSpLocks/>
          </p:cNvCxnSpPr>
          <p:nvPr/>
        </p:nvCxnSpPr>
        <p:spPr>
          <a:xfrm>
            <a:off x="1259632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9B40416-55D4-445B-99E3-466526C144E3}"/>
              </a:ext>
            </a:extLst>
          </p:cNvPr>
          <p:cNvCxnSpPr>
            <a:cxnSpLocks/>
          </p:cNvCxnSpPr>
          <p:nvPr/>
        </p:nvCxnSpPr>
        <p:spPr>
          <a:xfrm>
            <a:off x="1691680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C2AD083-D7E3-4BC2-81BE-219B78EA2853}"/>
              </a:ext>
            </a:extLst>
          </p:cNvPr>
          <p:cNvCxnSpPr>
            <a:cxnSpLocks/>
          </p:cNvCxnSpPr>
          <p:nvPr/>
        </p:nvCxnSpPr>
        <p:spPr>
          <a:xfrm>
            <a:off x="2627784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95ABE61-418F-4B2A-BA2D-3724EED42B1D}"/>
              </a:ext>
            </a:extLst>
          </p:cNvPr>
          <p:cNvCxnSpPr>
            <a:cxnSpLocks/>
          </p:cNvCxnSpPr>
          <p:nvPr/>
        </p:nvCxnSpPr>
        <p:spPr>
          <a:xfrm>
            <a:off x="3635896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9806B86-5665-4BC7-AC15-EB8A4E1B4454}"/>
              </a:ext>
            </a:extLst>
          </p:cNvPr>
          <p:cNvCxnSpPr>
            <a:cxnSpLocks/>
          </p:cNvCxnSpPr>
          <p:nvPr/>
        </p:nvCxnSpPr>
        <p:spPr>
          <a:xfrm>
            <a:off x="4067944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A01A03D-32F7-4FCB-8FF5-58A94C7AA65A}"/>
              </a:ext>
            </a:extLst>
          </p:cNvPr>
          <p:cNvCxnSpPr>
            <a:cxnSpLocks/>
          </p:cNvCxnSpPr>
          <p:nvPr/>
        </p:nvCxnSpPr>
        <p:spPr>
          <a:xfrm>
            <a:off x="4644008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65DC9EF-F4E3-42B0-AD14-38692750B8BF}"/>
              </a:ext>
            </a:extLst>
          </p:cNvPr>
          <p:cNvCxnSpPr>
            <a:cxnSpLocks/>
          </p:cNvCxnSpPr>
          <p:nvPr/>
        </p:nvCxnSpPr>
        <p:spPr>
          <a:xfrm>
            <a:off x="5652120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B74A1E8-7E79-4AF1-9FDB-79EFCF8BB247}"/>
              </a:ext>
            </a:extLst>
          </p:cNvPr>
          <p:cNvCxnSpPr>
            <a:cxnSpLocks/>
          </p:cNvCxnSpPr>
          <p:nvPr/>
        </p:nvCxnSpPr>
        <p:spPr>
          <a:xfrm>
            <a:off x="6372200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67F049E-7DBC-4B6C-A77C-1E9146F69788}"/>
              </a:ext>
            </a:extLst>
          </p:cNvPr>
          <p:cNvCxnSpPr>
            <a:cxnSpLocks/>
          </p:cNvCxnSpPr>
          <p:nvPr/>
        </p:nvCxnSpPr>
        <p:spPr>
          <a:xfrm>
            <a:off x="7164288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6377F8F-CBD9-4540-8F9C-0A526D7E5E83}"/>
              </a:ext>
            </a:extLst>
          </p:cNvPr>
          <p:cNvCxnSpPr>
            <a:cxnSpLocks/>
          </p:cNvCxnSpPr>
          <p:nvPr/>
        </p:nvCxnSpPr>
        <p:spPr>
          <a:xfrm>
            <a:off x="7884368" y="3140968"/>
            <a:ext cx="0" cy="473371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FE9B71-722C-4ED5-B249-ED8618B7C8F9}"/>
              </a:ext>
            </a:extLst>
          </p:cNvPr>
          <p:cNvSpPr txBox="1"/>
          <p:nvPr/>
        </p:nvSpPr>
        <p:spPr>
          <a:xfrm>
            <a:off x="1008000" y="3265239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365150-3748-4E29-8904-F39CBD55C5AD}"/>
              </a:ext>
            </a:extLst>
          </p:cNvPr>
          <p:cNvSpPr txBox="1"/>
          <p:nvPr/>
        </p:nvSpPr>
        <p:spPr>
          <a:xfrm>
            <a:off x="1445175" y="3265239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ED7587-9B24-4CCB-8809-64A47DC5E777}"/>
              </a:ext>
            </a:extLst>
          </p:cNvPr>
          <p:cNvSpPr txBox="1"/>
          <p:nvPr/>
        </p:nvSpPr>
        <p:spPr>
          <a:xfrm>
            <a:off x="2381279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7D7067-10B9-469D-9DFF-FAA81FA6F807}"/>
              </a:ext>
            </a:extLst>
          </p:cNvPr>
          <p:cNvSpPr txBox="1"/>
          <p:nvPr/>
        </p:nvSpPr>
        <p:spPr>
          <a:xfrm>
            <a:off x="3389391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D744E-39CE-431F-91AB-6F16469B3FA9}"/>
              </a:ext>
            </a:extLst>
          </p:cNvPr>
          <p:cNvSpPr txBox="1"/>
          <p:nvPr/>
        </p:nvSpPr>
        <p:spPr>
          <a:xfrm>
            <a:off x="3821439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E531F8-AED5-4F14-B22A-93DA27FBC860}"/>
              </a:ext>
            </a:extLst>
          </p:cNvPr>
          <p:cNvSpPr txBox="1"/>
          <p:nvPr/>
        </p:nvSpPr>
        <p:spPr>
          <a:xfrm>
            <a:off x="4397503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2D2B58-B71F-4C3A-8923-0CEABA6561C7}"/>
              </a:ext>
            </a:extLst>
          </p:cNvPr>
          <p:cNvSpPr txBox="1"/>
          <p:nvPr/>
        </p:nvSpPr>
        <p:spPr>
          <a:xfrm>
            <a:off x="5405615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6FAC55-63DE-4A86-806C-A9D0346869F7}"/>
              </a:ext>
            </a:extLst>
          </p:cNvPr>
          <p:cNvSpPr txBox="1"/>
          <p:nvPr/>
        </p:nvSpPr>
        <p:spPr>
          <a:xfrm>
            <a:off x="6084168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6F0B2E-A0D0-4322-A61E-181A82BB986B}"/>
              </a:ext>
            </a:extLst>
          </p:cNvPr>
          <p:cNvSpPr txBox="1"/>
          <p:nvPr/>
        </p:nvSpPr>
        <p:spPr>
          <a:xfrm>
            <a:off x="6917783" y="3284984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A34057-6187-4DAB-AD56-2CD630015241}"/>
              </a:ext>
            </a:extLst>
          </p:cNvPr>
          <p:cNvSpPr txBox="1"/>
          <p:nvPr/>
        </p:nvSpPr>
        <p:spPr>
          <a:xfrm>
            <a:off x="7637863" y="3265239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2F7E5B-E51F-4A92-83C6-936EA00EAA61}"/>
              </a:ext>
            </a:extLst>
          </p:cNvPr>
          <p:cNvSpPr txBox="1"/>
          <p:nvPr/>
        </p:nvSpPr>
        <p:spPr>
          <a:xfrm>
            <a:off x="1043608" y="37170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Файл прямого доступа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348E134-37F3-4DD4-B6FF-DB9F5DF449EE}"/>
              </a:ext>
            </a:extLst>
          </p:cNvPr>
          <p:cNvSpPr/>
          <p:nvPr/>
        </p:nvSpPr>
        <p:spPr bwMode="gray">
          <a:xfrm>
            <a:off x="1043608" y="4230983"/>
            <a:ext cx="7128792" cy="4733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30A85A6-0CD9-4FED-A8D4-03C2ED1DACF0}"/>
              </a:ext>
            </a:extLst>
          </p:cNvPr>
          <p:cNvCxnSpPr>
            <a:cxnSpLocks/>
          </p:cNvCxnSpPr>
          <p:nvPr/>
        </p:nvCxnSpPr>
        <p:spPr>
          <a:xfrm>
            <a:off x="1475656" y="4230380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9D2B3DF-29D5-495B-8D3E-EDCACA517E2C}"/>
              </a:ext>
            </a:extLst>
          </p:cNvPr>
          <p:cNvCxnSpPr>
            <a:cxnSpLocks/>
          </p:cNvCxnSpPr>
          <p:nvPr/>
        </p:nvCxnSpPr>
        <p:spPr>
          <a:xfrm>
            <a:off x="2411760" y="4230380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8896B48-C9FC-4247-9E0A-0C03B22B6DAF}"/>
              </a:ext>
            </a:extLst>
          </p:cNvPr>
          <p:cNvCxnSpPr>
            <a:cxnSpLocks/>
          </p:cNvCxnSpPr>
          <p:nvPr/>
        </p:nvCxnSpPr>
        <p:spPr>
          <a:xfrm>
            <a:off x="3419872" y="4230380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94CA721-AD92-41DA-AD74-C316C649A70C}"/>
              </a:ext>
            </a:extLst>
          </p:cNvPr>
          <p:cNvCxnSpPr>
            <a:cxnSpLocks/>
          </p:cNvCxnSpPr>
          <p:nvPr/>
        </p:nvCxnSpPr>
        <p:spPr>
          <a:xfrm>
            <a:off x="3851920" y="4240534"/>
            <a:ext cx="1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6725AE8-F164-44E3-891E-F61DBB44644F}"/>
              </a:ext>
            </a:extLst>
          </p:cNvPr>
          <p:cNvCxnSpPr>
            <a:cxnSpLocks/>
          </p:cNvCxnSpPr>
          <p:nvPr/>
        </p:nvCxnSpPr>
        <p:spPr>
          <a:xfrm>
            <a:off x="4427984" y="4230983"/>
            <a:ext cx="0" cy="4733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7C150708-7C3E-46AA-A163-765FB256631D}"/>
              </a:ext>
            </a:extLst>
          </p:cNvPr>
          <p:cNvCxnSpPr>
            <a:cxnSpLocks/>
          </p:cNvCxnSpPr>
          <p:nvPr/>
        </p:nvCxnSpPr>
        <p:spPr>
          <a:xfrm>
            <a:off x="5436096" y="4240534"/>
            <a:ext cx="0" cy="46544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A370394-5671-45E6-A440-B7EAE85785BF}"/>
              </a:ext>
            </a:extLst>
          </p:cNvPr>
          <p:cNvCxnSpPr>
            <a:cxnSpLocks/>
          </p:cNvCxnSpPr>
          <p:nvPr/>
        </p:nvCxnSpPr>
        <p:spPr>
          <a:xfrm>
            <a:off x="6156176" y="4251291"/>
            <a:ext cx="0" cy="46685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5C2331A-4C94-437F-BE61-6F0C90C53CDD}"/>
              </a:ext>
            </a:extLst>
          </p:cNvPr>
          <p:cNvCxnSpPr>
            <a:cxnSpLocks/>
          </p:cNvCxnSpPr>
          <p:nvPr/>
        </p:nvCxnSpPr>
        <p:spPr>
          <a:xfrm>
            <a:off x="6948263" y="4251292"/>
            <a:ext cx="1" cy="45705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7F49903-81BC-4779-A1BC-B0384A20AC92}"/>
              </a:ext>
            </a:extLst>
          </p:cNvPr>
          <p:cNvCxnSpPr>
            <a:cxnSpLocks/>
          </p:cNvCxnSpPr>
          <p:nvPr/>
        </p:nvCxnSpPr>
        <p:spPr>
          <a:xfrm flipH="1">
            <a:off x="7668344" y="4240535"/>
            <a:ext cx="1" cy="47525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CCA62A-7DF3-46A3-8764-6096C2B27C73}"/>
              </a:ext>
            </a:extLst>
          </p:cNvPr>
          <p:cNvSpPr/>
          <p:nvPr/>
        </p:nvSpPr>
        <p:spPr bwMode="gray">
          <a:xfrm>
            <a:off x="1043608" y="5229200"/>
            <a:ext cx="4824528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E826EE0-0052-4479-979C-B5F751D00CDE}"/>
              </a:ext>
            </a:extLst>
          </p:cNvPr>
          <p:cNvCxnSpPr/>
          <p:nvPr/>
        </p:nvCxnSpPr>
        <p:spPr>
          <a:xfrm>
            <a:off x="1475655" y="5209455"/>
            <a:ext cx="0" cy="2880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4133BB1-EC3A-4940-844E-40ACE27AD332}"/>
              </a:ext>
            </a:extLst>
          </p:cNvPr>
          <p:cNvCxnSpPr/>
          <p:nvPr/>
        </p:nvCxnSpPr>
        <p:spPr>
          <a:xfrm>
            <a:off x="1979712" y="5229200"/>
            <a:ext cx="0" cy="2880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B8CB868-1C10-4AB0-8CB6-8741AF276ABC}"/>
              </a:ext>
            </a:extLst>
          </p:cNvPr>
          <p:cNvCxnSpPr/>
          <p:nvPr/>
        </p:nvCxnSpPr>
        <p:spPr>
          <a:xfrm>
            <a:off x="2483768" y="5229200"/>
            <a:ext cx="0" cy="2880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6CF3E37-BB93-4868-8374-89E308B14981}"/>
              </a:ext>
            </a:extLst>
          </p:cNvPr>
          <p:cNvSpPr txBox="1"/>
          <p:nvPr/>
        </p:nvSpPr>
        <p:spPr>
          <a:xfrm>
            <a:off x="3733636" y="50555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C28DE01-D004-44A2-824C-420819149DB7}"/>
              </a:ext>
            </a:extLst>
          </p:cNvPr>
          <p:cNvSpPr txBox="1"/>
          <p:nvPr/>
        </p:nvSpPr>
        <p:spPr>
          <a:xfrm>
            <a:off x="5424212" y="5517232"/>
            <a:ext cx="20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таблица индексов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EB8D43C-F60E-4906-AC0E-BF4C85DB8AAF}"/>
              </a:ext>
            </a:extLst>
          </p:cNvPr>
          <p:cNvCxnSpPr>
            <a:cxnSpLocks/>
          </p:cNvCxnSpPr>
          <p:nvPr/>
        </p:nvCxnSpPr>
        <p:spPr>
          <a:xfrm flipH="1" flipV="1">
            <a:off x="1043609" y="4715788"/>
            <a:ext cx="285672" cy="65739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E7C7AB0A-DE4F-4DF5-AB8A-CEC1E4DF91EE}"/>
              </a:ext>
            </a:extLst>
          </p:cNvPr>
          <p:cNvCxnSpPr>
            <a:cxnSpLocks/>
          </p:cNvCxnSpPr>
          <p:nvPr/>
        </p:nvCxnSpPr>
        <p:spPr>
          <a:xfrm flipH="1" flipV="1">
            <a:off x="1475656" y="4715788"/>
            <a:ext cx="404466" cy="65739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3500A14B-6525-4919-9A16-1FD7168749B5}"/>
              </a:ext>
            </a:extLst>
          </p:cNvPr>
          <p:cNvCxnSpPr>
            <a:cxnSpLocks/>
          </p:cNvCxnSpPr>
          <p:nvPr/>
        </p:nvCxnSpPr>
        <p:spPr>
          <a:xfrm flipV="1">
            <a:off x="2344608" y="4758537"/>
            <a:ext cx="67152" cy="59845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AC835A4-F523-4F85-8658-BF492C850A32}"/>
              </a:ext>
            </a:extLst>
          </p:cNvPr>
          <p:cNvCxnSpPr>
            <a:cxnSpLocks/>
          </p:cNvCxnSpPr>
          <p:nvPr/>
        </p:nvCxnSpPr>
        <p:spPr>
          <a:xfrm>
            <a:off x="1259632" y="5229200"/>
            <a:ext cx="0" cy="288032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4042A37-E586-4773-AC1F-1210CF64223D}"/>
              </a:ext>
            </a:extLst>
          </p:cNvPr>
          <p:cNvSpPr txBox="1"/>
          <p:nvPr/>
        </p:nvSpPr>
        <p:spPr>
          <a:xfrm>
            <a:off x="1008000" y="5209455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C80BEE52-01C0-4708-8DFF-94145F8C931D}"/>
              </a:ext>
            </a:extLst>
          </p:cNvPr>
          <p:cNvCxnSpPr>
            <a:cxnSpLocks/>
          </p:cNvCxnSpPr>
          <p:nvPr/>
        </p:nvCxnSpPr>
        <p:spPr>
          <a:xfrm>
            <a:off x="1727288" y="5229200"/>
            <a:ext cx="0" cy="288032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D407314-1EF2-40F2-A8DD-955DCF6AA914}"/>
              </a:ext>
            </a:extLst>
          </p:cNvPr>
          <p:cNvSpPr txBox="1"/>
          <p:nvPr/>
        </p:nvSpPr>
        <p:spPr>
          <a:xfrm>
            <a:off x="1475656" y="5209455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A6DE430-7009-47BC-A189-EE6FA996FB5B}"/>
              </a:ext>
            </a:extLst>
          </p:cNvPr>
          <p:cNvCxnSpPr>
            <a:cxnSpLocks/>
          </p:cNvCxnSpPr>
          <p:nvPr/>
        </p:nvCxnSpPr>
        <p:spPr>
          <a:xfrm>
            <a:off x="2231344" y="5229200"/>
            <a:ext cx="0" cy="288032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3BC3805-FA70-4924-8883-F2EC33F5147D}"/>
              </a:ext>
            </a:extLst>
          </p:cNvPr>
          <p:cNvSpPr txBox="1"/>
          <p:nvPr/>
        </p:nvSpPr>
        <p:spPr>
          <a:xfrm>
            <a:off x="1979712" y="5209455"/>
            <a:ext cx="24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8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/>
      <p:bldP spid="7" grpId="0"/>
      <p:bldP spid="8" grpId="0" animBg="1"/>
      <p:bldP spid="2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3" grpId="0" animBg="1"/>
      <p:bldP spid="73" grpId="0"/>
      <p:bldP spid="77" grpId="0"/>
      <p:bldP spid="90" grpId="0"/>
      <p:bldP spid="93" grpId="0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Физический файл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2276872"/>
            <a:ext cx="8496300" cy="240622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Поскольку в современных вычислительных системах обычно на внешних носителях хранится не единственный файл, а некоторый набор (или коллекция) файлов, то рассмотрение организации физического файла естественно отнести к рассмотрению физической организации хранения коллекции файлов или к рассмотрению понятия физической файловой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4457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700808"/>
            <a:ext cx="8496300" cy="40324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Файловая система как способ организации коллекции логических файлов – логическая файловая система.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Файловая система как структурированная совокупность файлов, расположенных во вторичной памяти – физическая файловая система.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Файловая система как часть операционной системы – программные средства, обслуживающие физическую файловую систему. 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Смешивание понятий. Файловая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08140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172" y="1700808"/>
            <a:ext cx="8496300" cy="48245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24117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gray">
          <a:xfrm>
            <a:off x="313184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385192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457200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529208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60121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73224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 bwMode="gray">
          <a:xfrm>
            <a:off x="745232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6684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928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переходе от отдельного логического файла к коллекции логических файлов файлы требуется именовать.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8408" y="3591402"/>
          <a:ext cx="5879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2372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6684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5557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7585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99593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1601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3609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1561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7625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59633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536" y="3563724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</p:spTree>
    <p:extLst>
      <p:ext uri="{BB962C8B-B14F-4D97-AF65-F5344CB8AC3E}">
        <p14:creationId xmlns:p14="http://schemas.microsoft.com/office/powerpoint/2010/main" val="403924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3" grpId="0"/>
      <p:bldP spid="4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5" grpId="0"/>
      <p:bldP spid="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172" y="1700808"/>
            <a:ext cx="8496300" cy="48245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Одноуровневая директория (куча)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24117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gray">
          <a:xfrm>
            <a:off x="313184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385192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457200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529208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60121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73224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 bwMode="gray">
          <a:xfrm>
            <a:off x="745232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6684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928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переходе от отдельного логического файла к коллекции логических файлов файлы требуется именовать.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8408" y="3591402"/>
          <a:ext cx="5879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2372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6684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5557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7585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99593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1601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3609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1561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7625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59633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536" y="3563724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9C7C35-C433-48A5-BBF0-A15D3B954D2F}"/>
              </a:ext>
            </a:extLst>
          </p:cNvPr>
          <p:cNvSpPr txBox="1"/>
          <p:nvPr/>
        </p:nvSpPr>
        <p:spPr>
          <a:xfrm>
            <a:off x="395536" y="530120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– отдельная структура данных, состоящая из записей. Каждая запись содержит имя файла и информацию о том, как добраться до его атрибутов 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15789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172" y="1700808"/>
            <a:ext cx="8496300" cy="48245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Одноуровневая директория (куча)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24117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gray">
          <a:xfrm>
            <a:off x="313184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385192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457200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529208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60121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73224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 bwMode="gray">
          <a:xfrm>
            <a:off x="745232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6684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486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928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переходе от отдельного логического файла к коллекции логических файлов файлы требуется именовать.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8408" y="3591402"/>
          <a:ext cx="5879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2372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6684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5557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7585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99593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1601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3609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1561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7625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59633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536" y="3563724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9C7C35-C433-48A5-BBF0-A15D3B954D2F}"/>
              </a:ext>
            </a:extLst>
          </p:cNvPr>
          <p:cNvSpPr txBox="1"/>
          <p:nvPr/>
        </p:nvSpPr>
        <p:spPr>
          <a:xfrm>
            <a:off x="395536" y="530120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 структура тоже требует постоянного хранения. В логической файловой системе появляются 2 различных типа файлов – директории и все остальные – регулярные файлы.</a:t>
            </a:r>
          </a:p>
        </p:txBody>
      </p:sp>
    </p:spTree>
    <p:extLst>
      <p:ext uri="{BB962C8B-B14F-4D97-AF65-F5344CB8AC3E}">
        <p14:creationId xmlns:p14="http://schemas.microsoft.com/office/powerpoint/2010/main" val="218972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916832"/>
            <a:ext cx="8784976" cy="30963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Смешивание понятий различных уровней абстракции (например, логического и физического) для файлов и файловых систем.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проблемы изложения темы</a:t>
            </a:r>
          </a:p>
        </p:txBody>
      </p:sp>
    </p:spTree>
    <p:extLst>
      <p:ext uri="{BB962C8B-B14F-4D97-AF65-F5344CB8AC3E}">
        <p14:creationId xmlns:p14="http://schemas.microsoft.com/office/powerpoint/2010/main" val="121345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700808"/>
            <a:ext cx="8496300" cy="424847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6732240" y="3573016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5115516" y="3573016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2051720" y="3573016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Двухуровневая директория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226774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gray">
          <a:xfrm>
            <a:off x="298782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370790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442798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529208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60121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94826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 bwMode="gray">
          <a:xfrm>
            <a:off x="766834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995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6684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023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41176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3184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85192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57200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3609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1561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09228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81236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536" y="3501008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files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C9CA8C7-C307-4553-A013-12D4DDF9FFEB}"/>
              </a:ext>
            </a:extLst>
          </p:cNvPr>
          <p:cNvGraphicFramePr>
            <a:graphicFrameLocks noGrp="1"/>
          </p:cNvGraphicFramePr>
          <p:nvPr/>
        </p:nvGraphicFramePr>
        <p:xfrm>
          <a:off x="3814935" y="2518287"/>
          <a:ext cx="21552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30">
                  <a:extLst>
                    <a:ext uri="{9D8B030D-6E8A-4147-A177-3AD203B41FA5}">
                      <a16:colId xmlns:a16="http://schemas.microsoft.com/office/drawing/2014/main" val="479109870"/>
                    </a:ext>
                  </a:extLst>
                </a:gridCol>
                <a:gridCol w="718430">
                  <a:extLst>
                    <a:ext uri="{9D8B030D-6E8A-4147-A177-3AD203B41FA5}">
                      <a16:colId xmlns:a16="http://schemas.microsoft.com/office/drawing/2014/main" val="1451921317"/>
                    </a:ext>
                  </a:extLst>
                </a:gridCol>
                <a:gridCol w="718430">
                  <a:extLst>
                    <a:ext uri="{9D8B030D-6E8A-4147-A177-3AD203B41FA5}">
                      <a16:colId xmlns:a16="http://schemas.microsoft.com/office/drawing/2014/main" val="757463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67271"/>
                  </a:ext>
                </a:extLst>
              </a:tr>
            </a:tbl>
          </a:graphicData>
        </a:graphic>
      </p:graphicFrame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72150" y="2864682"/>
            <a:ext cx="739810" cy="708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endCxn id="7" idx="0"/>
          </p:cNvCxnSpPr>
          <p:nvPr/>
        </p:nvCxnSpPr>
        <p:spPr>
          <a:xfrm>
            <a:off x="4919222" y="2876905"/>
            <a:ext cx="906509" cy="696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endCxn id="47" idx="0"/>
          </p:cNvCxnSpPr>
          <p:nvPr/>
        </p:nvCxnSpPr>
        <p:spPr>
          <a:xfrm>
            <a:off x="5579114" y="2864682"/>
            <a:ext cx="1863341" cy="708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4D7EBC-6BAC-41CF-B634-A4A2C268A4E1}"/>
              </a:ext>
            </a:extLst>
          </p:cNvPr>
          <p:cNvSpPr txBox="1"/>
          <p:nvPr/>
        </p:nvSpPr>
        <p:spPr>
          <a:xfrm>
            <a:off x="2267904" y="2348880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files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</p:spTree>
    <p:extLst>
      <p:ext uri="{BB962C8B-B14F-4D97-AF65-F5344CB8AC3E}">
        <p14:creationId xmlns:p14="http://schemas.microsoft.com/office/powerpoint/2010/main" val="196440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700808"/>
            <a:ext cx="8496300" cy="424847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6732240" y="3573016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5115516" y="3573016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2051720" y="3573016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Двухуровневая директория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226774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gray">
          <a:xfrm>
            <a:off x="298782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370790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442798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529208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6012160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94826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 bwMode="gray">
          <a:xfrm>
            <a:off x="7668344" y="4536000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995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6684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023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3600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41176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3184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85192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57200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3609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156176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09228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812360" y="3960000"/>
            <a:ext cx="0" cy="573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536" y="3501008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files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C9CA8C7-C307-4553-A013-12D4DDF9FFEB}"/>
              </a:ext>
            </a:extLst>
          </p:cNvPr>
          <p:cNvGraphicFramePr>
            <a:graphicFrameLocks noGrp="1"/>
          </p:cNvGraphicFramePr>
          <p:nvPr/>
        </p:nvGraphicFramePr>
        <p:xfrm>
          <a:off x="3814935" y="2518287"/>
          <a:ext cx="21552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30">
                  <a:extLst>
                    <a:ext uri="{9D8B030D-6E8A-4147-A177-3AD203B41FA5}">
                      <a16:colId xmlns:a16="http://schemas.microsoft.com/office/drawing/2014/main" val="479109870"/>
                    </a:ext>
                  </a:extLst>
                </a:gridCol>
                <a:gridCol w="718430">
                  <a:extLst>
                    <a:ext uri="{9D8B030D-6E8A-4147-A177-3AD203B41FA5}">
                      <a16:colId xmlns:a16="http://schemas.microsoft.com/office/drawing/2014/main" val="1451921317"/>
                    </a:ext>
                  </a:extLst>
                </a:gridCol>
                <a:gridCol w="718430">
                  <a:extLst>
                    <a:ext uri="{9D8B030D-6E8A-4147-A177-3AD203B41FA5}">
                      <a16:colId xmlns:a16="http://schemas.microsoft.com/office/drawing/2014/main" val="757463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67271"/>
                  </a:ext>
                </a:extLst>
              </a:tr>
            </a:tbl>
          </a:graphicData>
        </a:graphic>
      </p:graphicFrame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72150" y="2864682"/>
            <a:ext cx="739810" cy="708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endCxn id="7" idx="0"/>
          </p:cNvCxnSpPr>
          <p:nvPr/>
        </p:nvCxnSpPr>
        <p:spPr>
          <a:xfrm>
            <a:off x="4919222" y="2876905"/>
            <a:ext cx="906509" cy="696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endCxn id="47" idx="0"/>
          </p:cNvCxnSpPr>
          <p:nvPr/>
        </p:nvCxnSpPr>
        <p:spPr>
          <a:xfrm>
            <a:off x="5579114" y="2864682"/>
            <a:ext cx="1863341" cy="708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4D7EBC-6BAC-41CF-B634-A4A2C268A4E1}"/>
              </a:ext>
            </a:extLst>
          </p:cNvPr>
          <p:cNvSpPr txBox="1"/>
          <p:nvPr/>
        </p:nvSpPr>
        <p:spPr>
          <a:xfrm>
            <a:off x="2267904" y="2348880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files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</p:spTree>
    <p:extLst>
      <p:ext uri="{BB962C8B-B14F-4D97-AF65-F5344CB8AC3E}">
        <p14:creationId xmlns:p14="http://schemas.microsoft.com/office/powerpoint/2010/main" val="166846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507877"/>
            <a:ext cx="8496300" cy="472943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6350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Дерево директорий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  <a:endCxn id="20494" idx="0"/>
          </p:cNvCxnSpPr>
          <p:nvPr/>
        </p:nvCxnSpPr>
        <p:spPr>
          <a:xfrm>
            <a:off x="7020272" y="3609041"/>
            <a:ext cx="640869" cy="865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70882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4" name="Таблица 20493">
            <a:extLst>
              <a:ext uri="{FF2B5EF4-FFF2-40B4-BE49-F238E27FC236}">
                <a16:creationId xmlns:a16="http://schemas.microsoft.com/office/drawing/2014/main" id="{6AC1181E-C4BF-46CF-B259-004A87408D52}"/>
              </a:ext>
            </a:extLst>
          </p:cNvPr>
          <p:cNvGraphicFramePr>
            <a:graphicFrameLocks noGrp="1"/>
          </p:cNvGraphicFramePr>
          <p:nvPr/>
        </p:nvGraphicFramePr>
        <p:xfrm>
          <a:off x="6588224" y="4474928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80" name="Овал 79">
            <a:extLst>
              <a:ext uri="{FF2B5EF4-FFF2-40B4-BE49-F238E27FC236}">
                <a16:creationId xmlns:a16="http://schemas.microsoft.com/office/drawing/2014/main" id="{4BAA1452-B59A-4952-9E82-4F5E62642D81}"/>
              </a:ext>
            </a:extLst>
          </p:cNvPr>
          <p:cNvSpPr/>
          <p:nvPr/>
        </p:nvSpPr>
        <p:spPr bwMode="gray">
          <a:xfrm>
            <a:off x="680424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A780E54-B3B0-448B-BF12-109F5792C7AC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4826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ADBBADBA-DA4E-4105-A0E9-18EFE60B3471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103018DA-6946-46F7-B4AD-1B5914652AA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66834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:a16="http://schemas.microsoft.com/office/drawing/2014/main" id="{13F68A51-8977-45FF-A8CD-D7B79175146F}"/>
              </a:ext>
            </a:extLst>
          </p:cNvPr>
          <p:cNvSpPr/>
          <p:nvPr/>
        </p:nvSpPr>
        <p:spPr bwMode="gray">
          <a:xfrm>
            <a:off x="824440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C3773413-654D-44AB-9D47-C866B4B7FC6D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38842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</p:spTree>
    <p:extLst>
      <p:ext uri="{BB962C8B-B14F-4D97-AF65-F5344CB8AC3E}">
        <p14:creationId xmlns:p14="http://schemas.microsoft.com/office/powerpoint/2010/main" val="303786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695" y="1507877"/>
            <a:ext cx="8496300" cy="472940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  <a:endCxn id="20494" idx="0"/>
          </p:cNvCxnSpPr>
          <p:nvPr/>
        </p:nvCxnSpPr>
        <p:spPr>
          <a:xfrm>
            <a:off x="7020272" y="3609041"/>
            <a:ext cx="640869" cy="865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70882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4" name="Таблица 20493">
            <a:extLst>
              <a:ext uri="{FF2B5EF4-FFF2-40B4-BE49-F238E27FC236}">
                <a16:creationId xmlns:a16="http://schemas.microsoft.com/office/drawing/2014/main" id="{6AC1181E-C4BF-46CF-B259-004A87408D52}"/>
              </a:ext>
            </a:extLst>
          </p:cNvPr>
          <p:cNvGraphicFramePr>
            <a:graphicFrameLocks noGrp="1"/>
          </p:cNvGraphicFramePr>
          <p:nvPr/>
        </p:nvGraphicFramePr>
        <p:xfrm>
          <a:off x="6588224" y="4474928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80" name="Овал 79">
            <a:extLst>
              <a:ext uri="{FF2B5EF4-FFF2-40B4-BE49-F238E27FC236}">
                <a16:creationId xmlns:a16="http://schemas.microsoft.com/office/drawing/2014/main" id="{4BAA1452-B59A-4952-9E82-4F5E62642D81}"/>
              </a:ext>
            </a:extLst>
          </p:cNvPr>
          <p:cNvSpPr/>
          <p:nvPr/>
        </p:nvSpPr>
        <p:spPr bwMode="gray">
          <a:xfrm>
            <a:off x="680424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A780E54-B3B0-448B-BF12-109F5792C7AC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4826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ADBBADBA-DA4E-4105-A0E9-18EFE60B3471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103018DA-6946-46F7-B4AD-1B5914652AA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66834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:a16="http://schemas.microsoft.com/office/drawing/2014/main" id="{13F68A51-8977-45FF-A8CD-D7B79175146F}"/>
              </a:ext>
            </a:extLst>
          </p:cNvPr>
          <p:cNvSpPr/>
          <p:nvPr/>
        </p:nvSpPr>
        <p:spPr bwMode="gray">
          <a:xfrm>
            <a:off x="824440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C3773413-654D-44AB-9D47-C866B4B7FC6D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38842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5DE45320-2038-4067-A415-A9FB9F3DA238}"/>
              </a:ext>
            </a:extLst>
          </p:cNvPr>
          <p:cNvGraphicFramePr>
            <a:graphicFrameLocks noGrp="1"/>
          </p:cNvGraphicFramePr>
          <p:nvPr/>
        </p:nvGraphicFramePr>
        <p:xfrm>
          <a:off x="7297200" y="4475183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sp>
        <p:nvSpPr>
          <p:cNvPr id="54" name="Овал 53">
            <a:extLst>
              <a:ext uri="{FF2B5EF4-FFF2-40B4-BE49-F238E27FC236}">
                <a16:creationId xmlns:a16="http://schemas.microsoft.com/office/drawing/2014/main" id="{3079FFBA-FDB2-4E03-904A-4930FD6D9A7C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B11629-B3B0-4F07-9D9B-FAF267A722EA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65CB32AF-9FF9-4603-B9BA-35A9289C0BFD}"/>
              </a:ext>
            </a:extLst>
          </p:cNvPr>
          <p:cNvCxnSpPr>
            <a:cxnSpLocks/>
          </p:cNvCxnSpPr>
          <p:nvPr/>
        </p:nvCxnSpPr>
        <p:spPr>
          <a:xfrm>
            <a:off x="4917600" y="2772000"/>
            <a:ext cx="1731724" cy="5033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D3B34DD1-5DE4-4F2D-8626-31B5168B6B02}"/>
              </a:ext>
            </a:extLst>
          </p:cNvPr>
          <p:cNvCxnSpPr>
            <a:cxnSpLocks/>
          </p:cNvCxnSpPr>
          <p:nvPr/>
        </p:nvCxnSpPr>
        <p:spPr>
          <a:xfrm>
            <a:off x="7020000" y="3610800"/>
            <a:ext cx="640869" cy="8658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0A5D0E-E063-4463-90F7-92B8C647C315}"/>
              </a:ext>
            </a:extLst>
          </p:cNvPr>
          <p:cNvSpPr txBox="1"/>
          <p:nvPr/>
        </p:nvSpPr>
        <p:spPr>
          <a:xfrm>
            <a:off x="3707904" y="4833113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test 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EF710D3-1754-45BD-9799-4339918D652F}"/>
              </a:ext>
            </a:extLst>
          </p:cNvPr>
          <p:cNvSpPr txBox="1"/>
          <p:nvPr/>
        </p:nvSpPr>
        <p:spPr>
          <a:xfrm>
            <a:off x="3707908" y="4834800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test 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2CC1AE-9AD1-4F17-ACFE-FC96790205F3}"/>
              </a:ext>
            </a:extLst>
          </p:cNvPr>
          <p:cNvSpPr txBox="1"/>
          <p:nvPr/>
        </p:nvSpPr>
        <p:spPr>
          <a:xfrm>
            <a:off x="3707904" y="4834800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/test/count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B27A13-3411-4368-9DE0-CB7CA30A0609}"/>
              </a:ext>
            </a:extLst>
          </p:cNvPr>
          <p:cNvSpPr txBox="1"/>
          <p:nvPr/>
        </p:nvSpPr>
        <p:spPr>
          <a:xfrm>
            <a:off x="3707908" y="5146392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C:\usr\test\count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F9E07-3600-4421-85BA-EB90EB18F908}"/>
              </a:ext>
            </a:extLst>
          </p:cNvPr>
          <p:cNvSpPr txBox="1"/>
          <p:nvPr/>
        </p:nvSpPr>
        <p:spPr>
          <a:xfrm>
            <a:off x="3491880" y="4427820"/>
            <a:ext cx="231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Полное имя файла</a:t>
            </a:r>
          </a:p>
        </p:txBody>
      </p:sp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DBAAA578-C112-4CDA-86DE-99690BB3FF39}"/>
              </a:ext>
            </a:extLst>
          </p:cNvPr>
          <p:cNvGraphicFramePr>
            <a:graphicFrameLocks noGrp="1"/>
          </p:cNvGraphicFramePr>
          <p:nvPr/>
        </p:nvGraphicFramePr>
        <p:xfrm>
          <a:off x="4574140" y="2417347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27EDA896-2D06-4C7D-BFD8-6A0F7B4CF772}"/>
              </a:ext>
            </a:extLst>
          </p:cNvPr>
          <p:cNvGraphicFramePr>
            <a:graphicFrameLocks noGrp="1"/>
          </p:cNvGraphicFramePr>
          <p:nvPr/>
        </p:nvGraphicFramePr>
        <p:xfrm>
          <a:off x="6660232" y="3274184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16EEDD42-7ECC-49BB-BC70-4D807BAD045F}"/>
              </a:ext>
            </a:extLst>
          </p:cNvPr>
          <p:cNvSpPr txBox="1"/>
          <p:nvPr/>
        </p:nvSpPr>
        <p:spPr>
          <a:xfrm>
            <a:off x="1907704" y="16350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Дерево директорий</a:t>
            </a:r>
          </a:p>
        </p:txBody>
      </p:sp>
    </p:spTree>
    <p:extLst>
      <p:ext uri="{BB962C8B-B14F-4D97-AF65-F5344CB8AC3E}">
        <p14:creationId xmlns:p14="http://schemas.microsoft.com/office/powerpoint/2010/main" val="289667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1" grpId="0"/>
      <p:bldP spid="61" grpId="1"/>
      <p:bldP spid="62" grpId="0"/>
      <p:bldP spid="6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557798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  <a:endCxn id="20494" idx="0"/>
          </p:cNvCxnSpPr>
          <p:nvPr/>
        </p:nvCxnSpPr>
        <p:spPr>
          <a:xfrm>
            <a:off x="7020272" y="3609041"/>
            <a:ext cx="640869" cy="865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70882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4" name="Таблица 20493">
            <a:extLst>
              <a:ext uri="{FF2B5EF4-FFF2-40B4-BE49-F238E27FC236}">
                <a16:creationId xmlns:a16="http://schemas.microsoft.com/office/drawing/2014/main" id="{6AC1181E-C4BF-46CF-B259-004A87408D52}"/>
              </a:ext>
            </a:extLst>
          </p:cNvPr>
          <p:cNvGraphicFramePr>
            <a:graphicFrameLocks noGrp="1"/>
          </p:cNvGraphicFramePr>
          <p:nvPr/>
        </p:nvGraphicFramePr>
        <p:xfrm>
          <a:off x="6588224" y="4474928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80" name="Овал 79">
            <a:extLst>
              <a:ext uri="{FF2B5EF4-FFF2-40B4-BE49-F238E27FC236}">
                <a16:creationId xmlns:a16="http://schemas.microsoft.com/office/drawing/2014/main" id="{4BAA1452-B59A-4952-9E82-4F5E62642D81}"/>
              </a:ext>
            </a:extLst>
          </p:cNvPr>
          <p:cNvSpPr/>
          <p:nvPr/>
        </p:nvSpPr>
        <p:spPr bwMode="gray">
          <a:xfrm>
            <a:off x="680424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A780E54-B3B0-448B-BF12-109F5792C7AC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4826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ADBBADBA-DA4E-4105-A0E9-18EFE60B3471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103018DA-6946-46F7-B4AD-1B5914652AA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66834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:a16="http://schemas.microsoft.com/office/drawing/2014/main" id="{13F68A51-8977-45FF-A8CD-D7B79175146F}"/>
              </a:ext>
            </a:extLst>
          </p:cNvPr>
          <p:cNvSpPr/>
          <p:nvPr/>
        </p:nvSpPr>
        <p:spPr bwMode="gray">
          <a:xfrm>
            <a:off x="824440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C3773413-654D-44AB-9D47-C866B4B7FC6D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38842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5DE45320-2038-4067-A415-A9FB9F3DA238}"/>
              </a:ext>
            </a:extLst>
          </p:cNvPr>
          <p:cNvGraphicFramePr>
            <a:graphicFrameLocks noGrp="1"/>
          </p:cNvGraphicFramePr>
          <p:nvPr/>
        </p:nvGraphicFramePr>
        <p:xfrm>
          <a:off x="7297200" y="4475183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sp>
        <p:nvSpPr>
          <p:cNvPr id="54" name="Овал 53">
            <a:extLst>
              <a:ext uri="{FF2B5EF4-FFF2-40B4-BE49-F238E27FC236}">
                <a16:creationId xmlns:a16="http://schemas.microsoft.com/office/drawing/2014/main" id="{3079FFBA-FDB2-4E03-904A-4930FD6D9A7C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B11629-B3B0-4F07-9D9B-FAF267A722EA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65CB32AF-9FF9-4603-B9BA-35A9289C0BFD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4934180" y="2788187"/>
            <a:ext cx="1715144" cy="4872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D3B34DD1-5DE4-4F2D-8626-31B5168B6B02}"/>
              </a:ext>
            </a:extLst>
          </p:cNvPr>
          <p:cNvCxnSpPr>
            <a:cxnSpLocks/>
          </p:cNvCxnSpPr>
          <p:nvPr/>
        </p:nvCxnSpPr>
        <p:spPr>
          <a:xfrm>
            <a:off x="7020000" y="3610800"/>
            <a:ext cx="640869" cy="8658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0A5D0E-E063-4463-90F7-92B8C647C315}"/>
              </a:ext>
            </a:extLst>
          </p:cNvPr>
          <p:cNvSpPr txBox="1"/>
          <p:nvPr/>
        </p:nvSpPr>
        <p:spPr>
          <a:xfrm>
            <a:off x="3707904" y="4833113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../../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/test/count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F9E07-3600-4421-85BA-EB90EB18F908}"/>
              </a:ext>
            </a:extLst>
          </p:cNvPr>
          <p:cNvSpPr txBox="1"/>
          <p:nvPr/>
        </p:nvSpPr>
        <p:spPr>
          <a:xfrm>
            <a:off x="3333458" y="4427820"/>
            <a:ext cx="31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Относительное имя файла</a:t>
            </a:r>
          </a:p>
        </p:txBody>
      </p:sp>
      <p:graphicFrame>
        <p:nvGraphicFramePr>
          <p:cNvPr id="66" name="Таблица 65">
            <a:extLst>
              <a:ext uri="{FF2B5EF4-FFF2-40B4-BE49-F238E27FC236}">
                <a16:creationId xmlns:a16="http://schemas.microsoft.com/office/drawing/2014/main" id="{908328F8-54A6-4BD8-8295-8FFEC372EF89}"/>
              </a:ext>
            </a:extLst>
          </p:cNvPr>
          <p:cNvGraphicFramePr>
            <a:graphicFrameLocks noGrp="1"/>
          </p:cNvGraphicFramePr>
          <p:nvPr/>
        </p:nvGraphicFramePr>
        <p:xfrm>
          <a:off x="1536756" y="327428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s123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7FDE951A-C3D7-4A3F-86DA-FB2204018599}"/>
              </a:ext>
            </a:extLst>
          </p:cNvPr>
          <p:cNvCxnSpPr>
            <a:cxnSpLocks/>
          </p:cNvCxnSpPr>
          <p:nvPr/>
        </p:nvCxnSpPr>
        <p:spPr>
          <a:xfrm flipH="1">
            <a:off x="2267744" y="2780928"/>
            <a:ext cx="1261790" cy="49332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D468ECB-DC51-43B1-938A-632D1AA5FE73}"/>
              </a:ext>
            </a:extLst>
          </p:cNvPr>
          <p:cNvSpPr txBox="1"/>
          <p:nvPr/>
        </p:nvSpPr>
        <p:spPr>
          <a:xfrm>
            <a:off x="3708741" y="4834697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..\..\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\test\count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0" name="Таблица 69">
            <a:extLst>
              <a:ext uri="{FF2B5EF4-FFF2-40B4-BE49-F238E27FC236}">
                <a16:creationId xmlns:a16="http://schemas.microsoft.com/office/drawing/2014/main" id="{520CFABE-3DE7-43B5-B96F-34C5C9E74A64}"/>
              </a:ext>
            </a:extLst>
          </p:cNvPr>
          <p:cNvGraphicFramePr>
            <a:graphicFrameLocks noGrp="1"/>
          </p:cNvGraphicFramePr>
          <p:nvPr/>
        </p:nvGraphicFramePr>
        <p:xfrm>
          <a:off x="2267744" y="449832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graphicFrame>
        <p:nvGraphicFramePr>
          <p:cNvPr id="71" name="Таблица 70">
            <a:extLst>
              <a:ext uri="{FF2B5EF4-FFF2-40B4-BE49-F238E27FC236}">
                <a16:creationId xmlns:a16="http://schemas.microsoft.com/office/drawing/2014/main" id="{40CB280A-1BF1-4DE6-854F-F01F40A1C46B}"/>
              </a:ext>
            </a:extLst>
          </p:cNvPr>
          <p:cNvGraphicFramePr>
            <a:graphicFrameLocks noGrp="1"/>
          </p:cNvGraphicFramePr>
          <p:nvPr/>
        </p:nvGraphicFramePr>
        <p:xfrm>
          <a:off x="2267744" y="5722456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06BA3CA1-F2BE-474E-9552-316AA51EADC6}"/>
              </a:ext>
            </a:extLst>
          </p:cNvPr>
          <p:cNvCxnSpPr>
            <a:cxnSpLocks/>
          </p:cNvCxnSpPr>
          <p:nvPr/>
        </p:nvCxnSpPr>
        <p:spPr>
          <a:xfrm flipH="1">
            <a:off x="1918800" y="3619841"/>
            <a:ext cx="20512" cy="889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FEBD126-F842-44A1-8723-28C8EAF4C84C}"/>
              </a:ext>
            </a:extLst>
          </p:cNvPr>
          <p:cNvSpPr txBox="1"/>
          <p:nvPr/>
        </p:nvSpPr>
        <p:spPr>
          <a:xfrm>
            <a:off x="3707904" y="4814818"/>
            <a:ext cx="237626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4" name="Таблица 73">
            <a:extLst>
              <a:ext uri="{FF2B5EF4-FFF2-40B4-BE49-F238E27FC236}">
                <a16:creationId xmlns:a16="http://schemas.microsoft.com/office/drawing/2014/main" id="{E6540166-9220-4984-94D5-8FFFB1E4E11F}"/>
              </a:ext>
            </a:extLst>
          </p:cNvPr>
          <p:cNvGraphicFramePr>
            <a:graphicFrameLocks noGrp="1"/>
          </p:cNvGraphicFramePr>
          <p:nvPr/>
        </p:nvGraphicFramePr>
        <p:xfrm>
          <a:off x="4574140" y="2417347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graphicFrame>
        <p:nvGraphicFramePr>
          <p:cNvPr id="75" name="Таблица 74">
            <a:extLst>
              <a:ext uri="{FF2B5EF4-FFF2-40B4-BE49-F238E27FC236}">
                <a16:creationId xmlns:a16="http://schemas.microsoft.com/office/drawing/2014/main" id="{667998AB-C647-4295-943E-1C3C2416FD6C}"/>
              </a:ext>
            </a:extLst>
          </p:cNvPr>
          <p:cNvGraphicFramePr>
            <a:graphicFrameLocks noGrp="1"/>
          </p:cNvGraphicFramePr>
          <p:nvPr/>
        </p:nvGraphicFramePr>
        <p:xfrm>
          <a:off x="6660232" y="3274184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 flipV="1">
            <a:off x="2051720" y="3645024"/>
            <a:ext cx="1944216" cy="207743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5936" y="5589240"/>
            <a:ext cx="248442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Текущая директория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67E0A5-7933-4D8F-BCB0-AED74FCD1D37}"/>
              </a:ext>
            </a:extLst>
          </p:cNvPr>
          <p:cNvSpPr txBox="1"/>
          <p:nvPr/>
        </p:nvSpPr>
        <p:spPr>
          <a:xfrm>
            <a:off x="1907704" y="16350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Дерево директорий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062773A-A701-450F-8C36-2D539664238E}"/>
              </a:ext>
            </a:extLst>
          </p:cNvPr>
          <p:cNvCxnSpPr/>
          <p:nvPr/>
        </p:nvCxnSpPr>
        <p:spPr>
          <a:xfrm flipV="1">
            <a:off x="3529534" y="2172749"/>
            <a:ext cx="0" cy="244598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9702491-52E5-4CEC-A2CF-449D098AA9E1}"/>
              </a:ext>
            </a:extLst>
          </p:cNvPr>
          <p:cNvCxnSpPr>
            <a:cxnSpLocks/>
          </p:cNvCxnSpPr>
          <p:nvPr/>
        </p:nvCxnSpPr>
        <p:spPr>
          <a:xfrm>
            <a:off x="3529534" y="2168570"/>
            <a:ext cx="1404646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02436EB-94F4-4274-A36E-B0E6D9A93F3F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4934180" y="2168570"/>
            <a:ext cx="0" cy="2487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F1BD2F62-6458-4612-9759-38858BD0C1B8}"/>
              </a:ext>
            </a:extLst>
          </p:cNvPr>
          <p:cNvSpPr/>
          <p:nvPr/>
        </p:nvSpPr>
        <p:spPr bwMode="gray">
          <a:xfrm>
            <a:off x="662068" y="4256129"/>
            <a:ext cx="2520004" cy="804817"/>
          </a:xfrm>
          <a:prstGeom prst="ellipse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3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3" grpId="0"/>
      <p:bldP spid="3" grpId="1"/>
      <p:bldP spid="68" grpId="0"/>
      <p:bldP spid="68" grpId="1"/>
      <p:bldP spid="73" grpId="0"/>
      <p:bldP spid="17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506850"/>
            <a:ext cx="8496300" cy="47304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  <a:endCxn id="20494" idx="0"/>
          </p:cNvCxnSpPr>
          <p:nvPr/>
        </p:nvCxnSpPr>
        <p:spPr>
          <a:xfrm>
            <a:off x="7020272" y="3609041"/>
            <a:ext cx="640869" cy="865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70882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4" name="Таблица 20493">
            <a:extLst>
              <a:ext uri="{FF2B5EF4-FFF2-40B4-BE49-F238E27FC236}">
                <a16:creationId xmlns:a16="http://schemas.microsoft.com/office/drawing/2014/main" id="{6AC1181E-C4BF-46CF-B259-004A87408D52}"/>
              </a:ext>
            </a:extLst>
          </p:cNvPr>
          <p:cNvGraphicFramePr>
            <a:graphicFrameLocks noGrp="1"/>
          </p:cNvGraphicFramePr>
          <p:nvPr/>
        </p:nvGraphicFramePr>
        <p:xfrm>
          <a:off x="6588224" y="4474928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80" name="Овал 79">
            <a:extLst>
              <a:ext uri="{FF2B5EF4-FFF2-40B4-BE49-F238E27FC236}">
                <a16:creationId xmlns:a16="http://schemas.microsoft.com/office/drawing/2014/main" id="{4BAA1452-B59A-4952-9E82-4F5E62642D81}"/>
              </a:ext>
            </a:extLst>
          </p:cNvPr>
          <p:cNvSpPr/>
          <p:nvPr/>
        </p:nvSpPr>
        <p:spPr bwMode="gray">
          <a:xfrm>
            <a:off x="680424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A780E54-B3B0-448B-BF12-109F5792C7AC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4826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ADBBADBA-DA4E-4105-A0E9-18EFE60B3471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103018DA-6946-46F7-B4AD-1B5914652AA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66834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:a16="http://schemas.microsoft.com/office/drawing/2014/main" id="{13F68A51-8977-45FF-A8CD-D7B79175146F}"/>
              </a:ext>
            </a:extLst>
          </p:cNvPr>
          <p:cNvSpPr/>
          <p:nvPr/>
        </p:nvSpPr>
        <p:spPr bwMode="gray">
          <a:xfrm>
            <a:off x="824440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C3773413-654D-44AB-9D47-C866B4B7FC6D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38842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D855A1-4A29-4F7C-B286-5A9C5D8A3A46}"/>
              </a:ext>
            </a:extLst>
          </p:cNvPr>
          <p:cNvSpPr txBox="1"/>
          <p:nvPr/>
        </p:nvSpPr>
        <p:spPr>
          <a:xfrm>
            <a:off x="3361167" y="4427820"/>
            <a:ext cx="2984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Изменяются операции «создания» и «удаления» файла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3E36C-DBDA-45A5-9DA1-4B960B151377}"/>
              </a:ext>
            </a:extLst>
          </p:cNvPr>
          <p:cNvSpPr txBox="1"/>
          <p:nvPr/>
        </p:nvSpPr>
        <p:spPr>
          <a:xfrm>
            <a:off x="1907704" y="16350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Дерево директорий</a:t>
            </a:r>
          </a:p>
        </p:txBody>
      </p:sp>
    </p:spTree>
    <p:extLst>
      <p:ext uri="{BB962C8B-B14F-4D97-AF65-F5344CB8AC3E}">
        <p14:creationId xmlns:p14="http://schemas.microsoft.com/office/powerpoint/2010/main" val="278799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507877"/>
            <a:ext cx="8496300" cy="472943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  <a:endCxn id="20494" idx="0"/>
          </p:cNvCxnSpPr>
          <p:nvPr/>
        </p:nvCxnSpPr>
        <p:spPr>
          <a:xfrm>
            <a:off x="7020272" y="3609041"/>
            <a:ext cx="640869" cy="865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70882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4" name="Таблица 20493">
            <a:extLst>
              <a:ext uri="{FF2B5EF4-FFF2-40B4-BE49-F238E27FC236}">
                <a16:creationId xmlns:a16="http://schemas.microsoft.com/office/drawing/2014/main" id="{6AC1181E-C4BF-46CF-B259-004A87408D52}"/>
              </a:ext>
            </a:extLst>
          </p:cNvPr>
          <p:cNvGraphicFramePr>
            <a:graphicFrameLocks noGrp="1"/>
          </p:cNvGraphicFramePr>
          <p:nvPr/>
        </p:nvGraphicFramePr>
        <p:xfrm>
          <a:off x="6588224" y="4474928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80" name="Овал 79">
            <a:extLst>
              <a:ext uri="{FF2B5EF4-FFF2-40B4-BE49-F238E27FC236}">
                <a16:creationId xmlns:a16="http://schemas.microsoft.com/office/drawing/2014/main" id="{4BAA1452-B59A-4952-9E82-4F5E62642D81}"/>
              </a:ext>
            </a:extLst>
          </p:cNvPr>
          <p:cNvSpPr/>
          <p:nvPr/>
        </p:nvSpPr>
        <p:spPr bwMode="gray">
          <a:xfrm>
            <a:off x="680424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A780E54-B3B0-448B-BF12-109F5792C7AC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4826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ADBBADBA-DA4E-4105-A0E9-18EFE60B3471}"/>
              </a:ext>
            </a:extLst>
          </p:cNvPr>
          <p:cNvSpPr/>
          <p:nvPr/>
        </p:nvSpPr>
        <p:spPr bwMode="gray">
          <a:xfrm>
            <a:off x="752432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103018DA-6946-46F7-B4AD-1B5914652AA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66834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:a16="http://schemas.microsoft.com/office/drawing/2014/main" id="{13F68A51-8977-45FF-A8CD-D7B79175146F}"/>
              </a:ext>
            </a:extLst>
          </p:cNvPr>
          <p:cNvSpPr/>
          <p:nvPr/>
        </p:nvSpPr>
        <p:spPr bwMode="gray">
          <a:xfrm>
            <a:off x="824440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C3773413-654D-44AB-9D47-C866B4B7FC6D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388424" y="4833113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D855A1-4A29-4F7C-B286-5A9C5D8A3A46}"/>
              </a:ext>
            </a:extLst>
          </p:cNvPr>
          <p:cNvSpPr txBox="1"/>
          <p:nvPr/>
        </p:nvSpPr>
        <p:spPr>
          <a:xfrm>
            <a:off x="3491879" y="4427820"/>
            <a:ext cx="26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Появляется операция «создать директорию»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509333-6F05-40E7-9665-DAEFBADDF671}"/>
              </a:ext>
            </a:extLst>
          </p:cNvPr>
          <p:cNvSpPr txBox="1"/>
          <p:nvPr/>
        </p:nvSpPr>
        <p:spPr>
          <a:xfrm>
            <a:off x="1907704" y="16350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Дерево директорий</a:t>
            </a:r>
          </a:p>
        </p:txBody>
      </p:sp>
    </p:spTree>
    <p:extLst>
      <p:ext uri="{BB962C8B-B14F-4D97-AF65-F5344CB8AC3E}">
        <p14:creationId xmlns:p14="http://schemas.microsoft.com/office/powerpoint/2010/main" val="207868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507877"/>
            <a:ext cx="8496300" cy="472943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id="{613CD259-3B2D-4058-9027-5108CFEE440C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74184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12DF475-BC2C-4CCE-BDDE-77E0AD188114}"/>
              </a:ext>
            </a:extLst>
          </p:cNvPr>
          <p:cNvCxnSpPr/>
          <p:nvPr/>
        </p:nvCxnSpPr>
        <p:spPr>
          <a:xfrm>
            <a:off x="4918643" y="2764546"/>
            <a:ext cx="1381549" cy="52043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2889F97-10A1-4607-8A01-052E6AF21AEE}"/>
              </a:ext>
            </a:extLst>
          </p:cNvPr>
          <p:cNvSpPr txBox="1"/>
          <p:nvPr/>
        </p:nvSpPr>
        <p:spPr>
          <a:xfrm>
            <a:off x="1907704" y="16350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Дерево директорий</a:t>
            </a:r>
          </a:p>
        </p:txBody>
      </p:sp>
    </p:spTree>
    <p:extLst>
      <p:ext uri="{BB962C8B-B14F-4D97-AF65-F5344CB8AC3E}">
        <p14:creationId xmlns:p14="http://schemas.microsoft.com/office/powerpoint/2010/main" val="307997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750" y="1507877"/>
            <a:ext cx="8496300" cy="472943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84984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Ациклический граф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gray">
          <a:xfrm>
            <a:off x="497150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endCxn id="15" idx="0"/>
          </p:cNvCxnSpPr>
          <p:nvPr/>
        </p:nvCxnSpPr>
        <p:spPr>
          <a:xfrm>
            <a:off x="511551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81586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210E95B-6694-463B-B9C1-0C2E6B101AC5}"/>
              </a:ext>
            </a:extLst>
          </p:cNvPr>
          <p:cNvCxnSpPr>
            <a:cxnSpLocks/>
          </p:cNvCxnSpPr>
          <p:nvPr/>
        </p:nvCxnSpPr>
        <p:spPr>
          <a:xfrm flipH="1">
            <a:off x="5259532" y="3645040"/>
            <a:ext cx="1760740" cy="432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A2970A1-3905-4551-95AE-CDA6500DB70E}"/>
              </a:ext>
            </a:extLst>
          </p:cNvPr>
          <p:cNvSpPr txBox="1"/>
          <p:nvPr/>
        </p:nvSpPr>
        <p:spPr>
          <a:xfrm>
            <a:off x="3491879" y="4427820"/>
            <a:ext cx="26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Появляется операция «создать связь» </a:t>
            </a:r>
          </a:p>
        </p:txBody>
      </p:sp>
    </p:spTree>
    <p:extLst>
      <p:ext uri="{BB962C8B-B14F-4D97-AF65-F5344CB8AC3E}">
        <p14:creationId xmlns:p14="http://schemas.microsoft.com/office/powerpoint/2010/main" val="304304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84984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 «общей» структуры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81586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5DA5333-734C-4128-87DF-0AD7DC219AC5}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5148064" y="3643163"/>
            <a:ext cx="0" cy="85537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22D9997E-5406-4296-9F00-91CC7F2762FB}"/>
              </a:ext>
            </a:extLst>
          </p:cNvPr>
          <p:cNvCxnSpPr>
            <a:cxnSpLocks/>
            <a:endCxn id="128" idx="0"/>
          </p:cNvCxnSpPr>
          <p:nvPr/>
        </p:nvCxnSpPr>
        <p:spPr>
          <a:xfrm>
            <a:off x="7020272" y="3650472"/>
            <a:ext cx="0" cy="85864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Таблица 123">
            <a:extLst>
              <a:ext uri="{FF2B5EF4-FFF2-40B4-BE49-F238E27FC236}">
                <a16:creationId xmlns:a16="http://schemas.microsoft.com/office/drawing/2014/main" id="{402E5A2F-7F1B-4FE0-8E40-21557C429496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498535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sp>
        <p:nvSpPr>
          <p:cNvPr id="99" name="Овал 98">
            <a:extLst>
              <a:ext uri="{FF2B5EF4-FFF2-40B4-BE49-F238E27FC236}">
                <a16:creationId xmlns:a16="http://schemas.microsoft.com/office/drawing/2014/main" id="{90C21074-AF01-45D5-90CE-C4A2DB0207D1}"/>
              </a:ext>
            </a:extLst>
          </p:cNvPr>
          <p:cNvSpPr/>
          <p:nvPr/>
        </p:nvSpPr>
        <p:spPr bwMode="gray">
          <a:xfrm>
            <a:off x="5004048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6E3480D5-C5D2-4BEA-B9B4-22E06FF820EB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5148064" y="4833209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36C76C1-57B8-40B9-81EB-81FF192E7FFC}"/>
              </a:ext>
            </a:extLst>
          </p:cNvPr>
          <p:cNvSpPr txBox="1"/>
          <p:nvPr/>
        </p:nvSpPr>
        <p:spPr>
          <a:xfrm>
            <a:off x="4716015" y="45091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8" name="Таблица 127">
            <a:extLst>
              <a:ext uri="{FF2B5EF4-FFF2-40B4-BE49-F238E27FC236}">
                <a16:creationId xmlns:a16="http://schemas.microsoft.com/office/drawing/2014/main" id="{BE969060-1BBD-47A2-A86F-A2DF396E2A53}"/>
              </a:ext>
            </a:extLst>
          </p:cNvPr>
          <p:cNvGraphicFramePr>
            <a:graphicFrameLocks noGrp="1"/>
          </p:cNvGraphicFramePr>
          <p:nvPr/>
        </p:nvGraphicFramePr>
        <p:xfrm>
          <a:off x="6660232" y="450912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96C3E3D9-7EF3-406F-B3DE-BD8BDBAA641D}"/>
              </a:ext>
            </a:extLst>
          </p:cNvPr>
          <p:cNvSpPr txBox="1"/>
          <p:nvPr/>
        </p:nvSpPr>
        <p:spPr>
          <a:xfrm>
            <a:off x="6588224" y="45254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49E3EE6A-969C-4032-80AF-018F9FB783E8}"/>
              </a:ext>
            </a:extLst>
          </p:cNvPr>
          <p:cNvSpPr/>
          <p:nvPr/>
        </p:nvSpPr>
        <p:spPr bwMode="gray">
          <a:xfrm>
            <a:off x="6876256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9C0A5DF7-8731-4FFD-8AE5-E9761C58D1B9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7020272" y="4833209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0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95288" y="4652963"/>
            <a:ext cx="8424862" cy="136842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адресное пространство – совокупность  всех доступных физических адресов в вычислительной системе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288" y="1700213"/>
            <a:ext cx="8424862" cy="115252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Символьное адресное пространство – совокупность всех допустимых идентификаторов переменных</a:t>
            </a:r>
            <a:endParaRPr lang="ru-RU" altLang="ru-RU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Управление памятью. Уровни абстракции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Скругленный прямоугольник 12"/>
          <p:cNvSpPr/>
          <p:nvPr/>
        </p:nvSpPr>
        <p:spPr>
          <a:xfrm>
            <a:off x="395288" y="3213100"/>
            <a:ext cx="8424862" cy="100806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Логическое адресное пространство – совокупность всех допустимых адресов, с которыми работает процессор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572000" y="4329113"/>
            <a:ext cx="0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572000" y="2924175"/>
            <a:ext cx="0" cy="252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2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CD879FDF-B45D-40FB-AB3E-BD50AA90C6FC}"/>
              </a:ext>
            </a:extLst>
          </p:cNvPr>
          <p:cNvGraphicFramePr>
            <a:graphicFrameLocks noGrp="1"/>
          </p:cNvGraphicFramePr>
          <p:nvPr/>
        </p:nvGraphicFramePr>
        <p:xfrm>
          <a:off x="3150000" y="2420888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982557845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97949672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66601933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373660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7490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5940152" y="3284984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 «общей» структуры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6156176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6300192" y="3609041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80960"/>
            <a:ext cx="1261790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177593" y="2780960"/>
            <a:ext cx="607478" cy="4933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918643" y="2781586"/>
            <a:ext cx="1731724" cy="50339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7812360" y="328498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endCxn id="60" idx="1"/>
          </p:cNvCxnSpPr>
          <p:nvPr/>
        </p:nvCxnSpPr>
        <p:spPr>
          <a:xfrm>
            <a:off x="5634198" y="2764546"/>
            <a:ext cx="2220343" cy="5626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1331640" y="2278613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graphicFrame>
        <p:nvGraphicFramePr>
          <p:cNvPr id="85" name="Таблица 84">
            <a:extLst>
              <a:ext uri="{FF2B5EF4-FFF2-40B4-BE49-F238E27FC236}">
                <a16:creationId xmlns:a16="http://schemas.microsoft.com/office/drawing/2014/main" id="{1037D1EF-DE37-470A-9C69-67D721E84D76}"/>
              </a:ext>
            </a:extLst>
          </p:cNvPr>
          <p:cNvGraphicFramePr>
            <a:graphicFrameLocks noGrp="1"/>
          </p:cNvGraphicFramePr>
          <p:nvPr/>
        </p:nvGraphicFramePr>
        <p:xfrm>
          <a:off x="4375706" y="449832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F4766B37-E2F3-4E14-A101-9D26A788E2E6}"/>
              </a:ext>
            </a:extLst>
          </p:cNvPr>
          <p:cNvGraphicFramePr>
            <a:graphicFrameLocks noGrp="1"/>
          </p:cNvGraphicFramePr>
          <p:nvPr/>
        </p:nvGraphicFramePr>
        <p:xfrm>
          <a:off x="6463938" y="450912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36C76C1-57B8-40B9-81EB-81FF192E7FFC}"/>
              </a:ext>
            </a:extLst>
          </p:cNvPr>
          <p:cNvSpPr txBox="1"/>
          <p:nvPr/>
        </p:nvSpPr>
        <p:spPr>
          <a:xfrm>
            <a:off x="4283968" y="45091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FA337FB-4ADF-4422-AFA5-5A33863C7D0B}"/>
              </a:ext>
            </a:extLst>
          </p:cNvPr>
          <p:cNvSpPr txBox="1"/>
          <p:nvPr/>
        </p:nvSpPr>
        <p:spPr>
          <a:xfrm>
            <a:off x="5004048" y="45091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6C3E3D9-7EF3-406F-B3DE-BD8BDBAA641D}"/>
              </a:ext>
            </a:extLst>
          </p:cNvPr>
          <p:cNvSpPr txBox="1"/>
          <p:nvPr/>
        </p:nvSpPr>
        <p:spPr>
          <a:xfrm>
            <a:off x="6372200" y="45091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647176D-5223-4232-922E-21E301EB0216}"/>
              </a:ext>
            </a:extLst>
          </p:cNvPr>
          <p:cNvSpPr txBox="1"/>
          <p:nvPr/>
        </p:nvSpPr>
        <p:spPr>
          <a:xfrm>
            <a:off x="7092280" y="45091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usr1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90C21074-AF01-45D5-90CE-C4A2DB0207D1}"/>
              </a:ext>
            </a:extLst>
          </p:cNvPr>
          <p:cNvSpPr/>
          <p:nvPr/>
        </p:nvSpPr>
        <p:spPr bwMode="gray">
          <a:xfrm>
            <a:off x="4572000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6E3480D5-C5D2-4BEA-B9B4-22E06FF820EB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4716016" y="4833209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49E3EE6A-969C-4032-80AF-018F9FB783E8}"/>
              </a:ext>
            </a:extLst>
          </p:cNvPr>
          <p:cNvSpPr/>
          <p:nvPr/>
        </p:nvSpPr>
        <p:spPr bwMode="gray">
          <a:xfrm>
            <a:off x="6732240" y="5157224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9C0A5DF7-8731-4FFD-8AE5-E9761C58D1B9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6876256" y="4833209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5DA5333-734C-4128-87DF-0AD7DC219AC5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5085921" y="3645120"/>
            <a:ext cx="62143" cy="8532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22D9997E-5406-4296-9F00-91CC7F2762FB}"/>
              </a:ext>
            </a:extLst>
          </p:cNvPr>
          <p:cNvCxnSpPr>
            <a:endCxn id="87" idx="0"/>
          </p:cNvCxnSpPr>
          <p:nvPr/>
        </p:nvCxnSpPr>
        <p:spPr>
          <a:xfrm>
            <a:off x="7020272" y="3645120"/>
            <a:ext cx="153881" cy="864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B87F7FA-B998-4483-B6D3-F0BDF33A1AD5}"/>
              </a:ext>
            </a:extLst>
          </p:cNvPr>
          <p:cNvCxnSpPr/>
          <p:nvPr/>
        </p:nvCxnSpPr>
        <p:spPr>
          <a:xfrm>
            <a:off x="5436096" y="4841642"/>
            <a:ext cx="0" cy="11076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5BB530A-DDCE-4D0D-8D78-96CD53566E15}"/>
              </a:ext>
            </a:extLst>
          </p:cNvPr>
          <p:cNvCxnSpPr/>
          <p:nvPr/>
        </p:nvCxnSpPr>
        <p:spPr>
          <a:xfrm>
            <a:off x="5436096" y="5949280"/>
            <a:ext cx="173805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0" name="Прямая соединительная линия 20489">
            <a:extLst>
              <a:ext uri="{FF2B5EF4-FFF2-40B4-BE49-F238E27FC236}">
                <a16:creationId xmlns:a16="http://schemas.microsoft.com/office/drawing/2014/main" id="{FA97816A-C754-4937-83FC-5FE298E5FFF5}"/>
              </a:ext>
            </a:extLst>
          </p:cNvPr>
          <p:cNvCxnSpPr/>
          <p:nvPr/>
        </p:nvCxnSpPr>
        <p:spPr>
          <a:xfrm>
            <a:off x="7524328" y="4869160"/>
            <a:ext cx="0" cy="83989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2" name="Прямая соединительная линия 20491">
            <a:extLst>
              <a:ext uri="{FF2B5EF4-FFF2-40B4-BE49-F238E27FC236}">
                <a16:creationId xmlns:a16="http://schemas.microsoft.com/office/drawing/2014/main" id="{09AB5F9A-BF7F-4E22-AAC1-9B7B8FC6C02D}"/>
              </a:ext>
            </a:extLst>
          </p:cNvPr>
          <p:cNvCxnSpPr/>
          <p:nvPr/>
        </p:nvCxnSpPr>
        <p:spPr>
          <a:xfrm flipH="1">
            <a:off x="5085921" y="5709050"/>
            <a:ext cx="243840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85" idx="2"/>
          </p:cNvCxnSpPr>
          <p:nvPr/>
        </p:nvCxnSpPr>
        <p:spPr>
          <a:xfrm flipV="1">
            <a:off x="5085921" y="4869160"/>
            <a:ext cx="0" cy="83989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87" idx="2"/>
          </p:cNvCxnSpPr>
          <p:nvPr/>
        </p:nvCxnSpPr>
        <p:spPr>
          <a:xfrm flipV="1">
            <a:off x="7174153" y="4879960"/>
            <a:ext cx="0" cy="106932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8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4932040" y="5056419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Монтирование файловых систем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5148064" y="570449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507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507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5292080" y="5380476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40361"/>
            <a:ext cx="245592" cy="5339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035347" y="2781586"/>
            <a:ext cx="1749724" cy="49269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5642255" y="4558695"/>
            <a:ext cx="258245" cy="49772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6804248" y="5056419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610715" y="4581322"/>
            <a:ext cx="235714" cy="51727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/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251520" y="2350621"/>
            <a:ext cx="17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1</a:t>
            </a:r>
          </a:p>
        </p:txBody>
      </p:sp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E80EF8D2-ECD1-45F6-A157-D511DE30160B}"/>
              </a:ext>
            </a:extLst>
          </p:cNvPr>
          <p:cNvGraphicFramePr>
            <a:graphicFrameLocks noGrp="1"/>
          </p:cNvGraphicFramePr>
          <p:nvPr/>
        </p:nvGraphicFramePr>
        <p:xfrm>
          <a:off x="2123728" y="2482096"/>
          <a:ext cx="142043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id="{7D34A268-9003-477F-862D-C067DBF86723}"/>
              </a:ext>
            </a:extLst>
          </p:cNvPr>
          <p:cNvGraphicFramePr>
            <a:graphicFrameLocks noGrp="1"/>
          </p:cNvGraphicFramePr>
          <p:nvPr/>
        </p:nvGraphicFramePr>
        <p:xfrm>
          <a:off x="5534127" y="4221088"/>
          <a:ext cx="142043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0186F75-98DB-45DE-92FE-795C72761EDA}"/>
              </a:ext>
            </a:extLst>
          </p:cNvPr>
          <p:cNvSpPr txBox="1"/>
          <p:nvPr/>
        </p:nvSpPr>
        <p:spPr>
          <a:xfrm>
            <a:off x="7123195" y="4037409"/>
            <a:ext cx="17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710FD60-C73F-4FB8-9A8A-B37753349A2E}"/>
              </a:ext>
            </a:extLst>
          </p:cNvPr>
          <p:cNvCxnSpPr>
            <a:endCxn id="67" idx="1"/>
          </p:cNvCxnSpPr>
          <p:nvPr/>
        </p:nvCxnSpPr>
        <p:spPr>
          <a:xfrm flipV="1">
            <a:off x="3014447" y="4406508"/>
            <a:ext cx="2519680" cy="147076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Овал 76">
            <a:extLst>
              <a:ext uri="{FF2B5EF4-FFF2-40B4-BE49-F238E27FC236}">
                <a16:creationId xmlns:a16="http://schemas.microsoft.com/office/drawing/2014/main" id="{E2C916D0-9294-432A-97D5-EE57E617E804}"/>
              </a:ext>
            </a:extLst>
          </p:cNvPr>
          <p:cNvSpPr/>
          <p:nvPr/>
        </p:nvSpPr>
        <p:spPr bwMode="gray">
          <a:xfrm>
            <a:off x="5004048" y="3933088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FC422962-A5C4-4915-9B04-24844002FA05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5148064" y="3608977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6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651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4932040" y="5056419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Монтирование файловых систем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5148064" y="570449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507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507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5292080" y="5380476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40361"/>
            <a:ext cx="245592" cy="5339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035347" y="2781586"/>
            <a:ext cx="1749724" cy="49269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5642255" y="4558695"/>
            <a:ext cx="258245" cy="49772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6804248" y="5056419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610715" y="4581322"/>
            <a:ext cx="235714" cy="51727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251520" y="2350621"/>
            <a:ext cx="17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1</a:t>
            </a:r>
          </a:p>
        </p:txBody>
      </p:sp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E80EF8D2-ECD1-45F6-A157-D511DE30160B}"/>
              </a:ext>
            </a:extLst>
          </p:cNvPr>
          <p:cNvGraphicFramePr>
            <a:graphicFrameLocks noGrp="1"/>
          </p:cNvGraphicFramePr>
          <p:nvPr/>
        </p:nvGraphicFramePr>
        <p:xfrm>
          <a:off x="2123728" y="2482096"/>
          <a:ext cx="142043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id="{7D34A268-9003-477F-862D-C067DBF86723}"/>
              </a:ext>
            </a:extLst>
          </p:cNvPr>
          <p:cNvGraphicFramePr>
            <a:graphicFrameLocks noGrp="1"/>
          </p:cNvGraphicFramePr>
          <p:nvPr/>
        </p:nvGraphicFramePr>
        <p:xfrm>
          <a:off x="5534127" y="4221088"/>
          <a:ext cx="142043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sp>
        <p:nvSpPr>
          <p:cNvPr id="77" name="Овал 76">
            <a:extLst>
              <a:ext uri="{FF2B5EF4-FFF2-40B4-BE49-F238E27FC236}">
                <a16:creationId xmlns:a16="http://schemas.microsoft.com/office/drawing/2014/main" id="{E2C916D0-9294-432A-97D5-EE57E617E804}"/>
              </a:ext>
            </a:extLst>
          </p:cNvPr>
          <p:cNvSpPr/>
          <p:nvPr/>
        </p:nvSpPr>
        <p:spPr bwMode="gray">
          <a:xfrm>
            <a:off x="5004048" y="3933088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FC422962-A5C4-4915-9B04-24844002FA05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5148064" y="3608977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0D0E401-FE68-4C96-A140-BFD324D2A76A}"/>
              </a:ext>
            </a:extLst>
          </p:cNvPr>
          <p:cNvCxnSpPr>
            <a:endCxn id="67" idx="1"/>
          </p:cNvCxnSpPr>
          <p:nvPr/>
        </p:nvCxnSpPr>
        <p:spPr>
          <a:xfrm flipV="1">
            <a:off x="2987824" y="4406508"/>
            <a:ext cx="2546303" cy="27723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CA5C29-5BFE-4E6A-921A-4F2D7EE11585}"/>
              </a:ext>
            </a:extLst>
          </p:cNvPr>
          <p:cNvSpPr txBox="1"/>
          <p:nvPr/>
        </p:nvSpPr>
        <p:spPr>
          <a:xfrm>
            <a:off x="2493606" y="5056419"/>
            <a:ext cx="198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Точка монтирования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CBC1A1-A993-4964-905B-43D726CCBD67}"/>
              </a:ext>
            </a:extLst>
          </p:cNvPr>
          <p:cNvCxnSpPr>
            <a:cxnSpLocks/>
          </p:cNvCxnSpPr>
          <p:nvPr/>
        </p:nvCxnSpPr>
        <p:spPr>
          <a:xfrm flipH="1" flipV="1">
            <a:off x="2729579" y="4941168"/>
            <a:ext cx="258245" cy="131532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E73537C-111B-4904-8420-263D8B103CBD}"/>
              </a:ext>
            </a:extLst>
          </p:cNvPr>
          <p:cNvGraphicFramePr>
            <a:graphicFrameLocks noGrp="1"/>
          </p:cNvGraphicFramePr>
          <p:nvPr/>
        </p:nvGraphicFramePr>
        <p:xfrm>
          <a:off x="4932040" y="5056419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BAED1C-D8D1-44F1-A402-633FE871D630}"/>
              </a:ext>
            </a:extLst>
          </p:cNvPr>
          <p:cNvGraphicFramePr>
            <a:graphicFrameLocks noGrp="1"/>
          </p:cNvGraphicFramePr>
          <p:nvPr/>
        </p:nvGraphicFramePr>
        <p:xfrm>
          <a:off x="4074856" y="3274280"/>
          <a:ext cx="1420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5C1D552-13D3-4819-86B6-43811FFFA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64546"/>
              </p:ext>
            </p:extLst>
          </p:nvPr>
        </p:nvGraphicFramePr>
        <p:xfrm>
          <a:off x="827584" y="3274280"/>
          <a:ext cx="284086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2513337466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1931582492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986693864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413211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19199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Логическая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8448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Монтирование файловых систем</a:t>
            </a:r>
          </a:p>
        </p:txBody>
      </p:sp>
      <p:sp>
        <p:nvSpPr>
          <p:cNvPr id="4" name="Овал 3"/>
          <p:cNvSpPr/>
          <p:nvPr/>
        </p:nvSpPr>
        <p:spPr bwMode="gray">
          <a:xfrm>
            <a:off x="104360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gray">
          <a:xfrm>
            <a:off x="248376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gray">
          <a:xfrm>
            <a:off x="3203848" y="3933056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gray">
          <a:xfrm>
            <a:off x="4251420" y="3933152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 bwMode="gray">
          <a:xfrm>
            <a:off x="5148064" y="570449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3012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507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507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cxnSpLocks/>
            <a:endCxn id="4" idx="0"/>
          </p:cNvCxnSpPr>
          <p:nvPr/>
        </p:nvCxnSpPr>
        <p:spPr>
          <a:xfrm>
            <a:off x="1187624" y="3645120"/>
            <a:ext cx="0" cy="287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endCxn id="86" idx="0"/>
          </p:cNvCxnSpPr>
          <p:nvPr/>
        </p:nvCxnSpPr>
        <p:spPr>
          <a:xfrm flipH="1">
            <a:off x="1914907" y="3609041"/>
            <a:ext cx="20512" cy="889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endCxn id="9" idx="0"/>
          </p:cNvCxnSpPr>
          <p:nvPr/>
        </p:nvCxnSpPr>
        <p:spPr>
          <a:xfrm>
            <a:off x="262778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endCxn id="10" idx="0"/>
          </p:cNvCxnSpPr>
          <p:nvPr/>
        </p:nvCxnSpPr>
        <p:spPr>
          <a:xfrm>
            <a:off x="3347864" y="3609041"/>
            <a:ext cx="0" cy="3240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endCxn id="13" idx="0"/>
          </p:cNvCxnSpPr>
          <p:nvPr/>
        </p:nvCxnSpPr>
        <p:spPr>
          <a:xfrm>
            <a:off x="4395436" y="3609041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endCxn id="16" idx="0"/>
          </p:cNvCxnSpPr>
          <p:nvPr/>
        </p:nvCxnSpPr>
        <p:spPr>
          <a:xfrm>
            <a:off x="5292080" y="5380476"/>
            <a:ext cx="0" cy="32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9CF7B4-E5BD-41A5-BC5F-FD342B717A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248014" y="2740361"/>
            <a:ext cx="245592" cy="5339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14DB4C7-A4F7-4E96-8C4D-43C98276139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035347" y="2781586"/>
            <a:ext cx="1749724" cy="49269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00DE51A-2EED-4776-8722-AA7F676E0270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5642255" y="4558695"/>
            <a:ext cx="258245" cy="49772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6F1EBA0B-E509-47B6-A4F1-2E4BA638B3DA}"/>
              </a:ext>
            </a:extLst>
          </p:cNvPr>
          <p:cNvSpPr/>
          <p:nvPr/>
        </p:nvSpPr>
        <p:spPr bwMode="gray">
          <a:xfrm>
            <a:off x="6804248" y="5056419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480" name="Прямая со стрелкой 20479">
            <a:extLst>
              <a:ext uri="{FF2B5EF4-FFF2-40B4-BE49-F238E27FC236}">
                <a16:creationId xmlns:a16="http://schemas.microsoft.com/office/drawing/2014/main" id="{8BEB77C6-E5B4-4EBE-B6C8-C9C11A2F8E41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610715" y="4581322"/>
            <a:ext cx="235714" cy="51727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37FDCC95-3B15-448F-8EDD-62C14BED5F05}"/>
              </a:ext>
            </a:extLst>
          </p:cNvPr>
          <p:cNvGraphicFramePr>
            <a:graphicFrameLocks noGrp="1"/>
          </p:cNvGraphicFramePr>
          <p:nvPr/>
        </p:nvGraphicFramePr>
        <p:xfrm>
          <a:off x="841990" y="4498320"/>
          <a:ext cx="2145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78">
                  <a:extLst>
                    <a:ext uri="{9D8B030D-6E8A-4147-A177-3AD203B41FA5}">
                      <a16:colId xmlns:a16="http://schemas.microsoft.com/office/drawing/2014/main" val="4288644349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612630971"/>
                    </a:ext>
                  </a:extLst>
                </a:gridCol>
                <a:gridCol w="715278">
                  <a:extLst>
                    <a:ext uri="{9D8B030D-6E8A-4147-A177-3AD203B41FA5}">
                      <a16:colId xmlns:a16="http://schemas.microsoft.com/office/drawing/2014/main" val="333718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20251"/>
                  </a:ext>
                </a:extLst>
              </a:tr>
            </a:tbl>
          </a:graphicData>
        </a:graphic>
      </p:graphicFrame>
      <p:sp>
        <p:nvSpPr>
          <p:cNvPr id="91" name="Овал 90">
            <a:extLst>
              <a:ext uri="{FF2B5EF4-FFF2-40B4-BE49-F238E27FC236}">
                <a16:creationId xmlns:a16="http://schemas.microsoft.com/office/drawing/2014/main" id="{23CBD289-5F74-48FF-BEF7-200A199878ED}"/>
              </a:ext>
            </a:extLst>
          </p:cNvPr>
          <p:cNvSpPr/>
          <p:nvPr/>
        </p:nvSpPr>
        <p:spPr bwMode="gray">
          <a:xfrm>
            <a:off x="104360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B306E36E-74E2-4E64-8FAF-6D9D5DD9DEEF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18762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3BD9A213-AD00-4788-B106-B44D666B812E}"/>
              </a:ext>
            </a:extLst>
          </p:cNvPr>
          <p:cNvSpPr/>
          <p:nvPr/>
        </p:nvSpPr>
        <p:spPr bwMode="gray">
          <a:xfrm>
            <a:off x="1763688" y="5193271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793455D-9BD5-4900-9158-2FCEA680657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907704" y="4869160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Таблица 20499">
            <a:extLst>
              <a:ext uri="{FF2B5EF4-FFF2-40B4-BE49-F238E27FC236}">
                <a16:creationId xmlns:a16="http://schemas.microsoft.com/office/drawing/2014/main" id="{8DC5DE81-8016-4BF2-B796-A009B8F6A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32210"/>
              </p:ext>
            </p:extLst>
          </p:nvPr>
        </p:nvGraphicFramePr>
        <p:xfrm>
          <a:off x="2294367" y="5709050"/>
          <a:ext cx="72008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50326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1762"/>
                  </a:ext>
                </a:extLst>
              </a:tr>
            </a:tbl>
          </a:graphicData>
        </a:graphic>
      </p:graphicFrame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B4368C4-5906-420D-A68B-7A482C5735FD}"/>
              </a:ext>
            </a:extLst>
          </p:cNvPr>
          <p:cNvCxnSpPr>
            <a:cxnSpLocks/>
            <a:endCxn id="20500" idx="0"/>
          </p:cNvCxnSpPr>
          <p:nvPr/>
        </p:nvCxnSpPr>
        <p:spPr>
          <a:xfrm>
            <a:off x="2641087" y="4841642"/>
            <a:ext cx="13320" cy="867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97579F-8F8F-4918-B5FE-0EEB109B37AE}"/>
              </a:ext>
            </a:extLst>
          </p:cNvPr>
          <p:cNvSpPr txBox="1"/>
          <p:nvPr/>
        </p:nvSpPr>
        <p:spPr>
          <a:xfrm>
            <a:off x="251520" y="2350621"/>
            <a:ext cx="17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1</a:t>
            </a:r>
          </a:p>
        </p:txBody>
      </p:sp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E80EF8D2-ECD1-45F6-A157-D511DE30160B}"/>
              </a:ext>
            </a:extLst>
          </p:cNvPr>
          <p:cNvGraphicFramePr>
            <a:graphicFrameLocks noGrp="1"/>
          </p:cNvGraphicFramePr>
          <p:nvPr/>
        </p:nvGraphicFramePr>
        <p:xfrm>
          <a:off x="2123728" y="2482096"/>
          <a:ext cx="142043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id="{7D34A268-9003-477F-862D-C067DBF86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06107"/>
              </p:ext>
            </p:extLst>
          </p:nvPr>
        </p:nvGraphicFramePr>
        <p:xfrm>
          <a:off x="5534127" y="4221088"/>
          <a:ext cx="142043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215">
                  <a:extLst>
                    <a:ext uri="{9D8B030D-6E8A-4147-A177-3AD203B41FA5}">
                      <a16:colId xmlns:a16="http://schemas.microsoft.com/office/drawing/2014/main" val="1453875150"/>
                    </a:ext>
                  </a:extLst>
                </a:gridCol>
                <a:gridCol w="710215">
                  <a:extLst>
                    <a:ext uri="{9D8B030D-6E8A-4147-A177-3AD203B41FA5}">
                      <a16:colId xmlns:a16="http://schemas.microsoft.com/office/drawing/2014/main" val="240711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0875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0186F75-98DB-45DE-92FE-795C72761EDA}"/>
              </a:ext>
            </a:extLst>
          </p:cNvPr>
          <p:cNvSpPr txBox="1"/>
          <p:nvPr/>
        </p:nvSpPr>
        <p:spPr>
          <a:xfrm>
            <a:off x="7123195" y="4037409"/>
            <a:ext cx="17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Корневая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E2C916D0-9294-432A-97D5-EE57E617E804}"/>
              </a:ext>
            </a:extLst>
          </p:cNvPr>
          <p:cNvSpPr/>
          <p:nvPr/>
        </p:nvSpPr>
        <p:spPr bwMode="gray">
          <a:xfrm>
            <a:off x="5004048" y="3933088"/>
            <a:ext cx="288032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FC422962-A5C4-4915-9B04-24844002FA05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5148064" y="3608977"/>
            <a:ext cx="0" cy="324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64B7CA-6AC9-43DA-8818-79525DF8EEFD}"/>
              </a:ext>
            </a:extLst>
          </p:cNvPr>
          <p:cNvSpPr txBox="1"/>
          <p:nvPr/>
        </p:nvSpPr>
        <p:spPr>
          <a:xfrm>
            <a:off x="5940152" y="2762344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Смонтированные файловые системы всегда можно размонтировать обратно</a:t>
            </a:r>
          </a:p>
        </p:txBody>
      </p:sp>
    </p:spTree>
    <p:extLst>
      <p:ext uri="{BB962C8B-B14F-4D97-AF65-F5344CB8AC3E}">
        <p14:creationId xmlns:p14="http://schemas.microsoft.com/office/powerpoint/2010/main" val="224764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Понятие 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Control Block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1005-5448-4494-B341-37E671DB81DC}"/>
              </a:ext>
            </a:extLst>
          </p:cNvPr>
          <p:cNvSpPr txBox="1"/>
          <p:nvPr/>
        </p:nvSpPr>
        <p:spPr>
          <a:xfrm>
            <a:off x="395536" y="242088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корректной работы с файлом необходимо иметь информацию 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5A065-548F-486F-905C-EBE5015BCE7C}"/>
              </a:ext>
            </a:extLst>
          </p:cNvPr>
          <p:cNvSpPr txBox="1"/>
          <p:nvPr/>
        </p:nvSpPr>
        <p:spPr>
          <a:xfrm>
            <a:off x="827584" y="2924944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атрибутах файла: тип файла (директория или регулярный файл), времена создания, модификации, последнего обращения к файлу, кто является хозяином файла, какие права доступа имеют к файлу другие пользователи, размер файла и т.д.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расположении файла на внешнем носителе информации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76AB7-50A7-426A-AAC2-9741A473081E}"/>
              </a:ext>
            </a:extLst>
          </p:cNvPr>
          <p:cNvSpPr txBox="1"/>
          <p:nvPr/>
        </p:nvSpPr>
        <p:spPr>
          <a:xfrm>
            <a:off x="395536" y="494116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Эти данные мы будем считать хранящимися в блоке управления файлом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Control Block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FCB).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2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1664902"/>
            <a:ext cx="8496300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1005-5448-4494-B341-37E671DB81DC}"/>
              </a:ext>
            </a:extLst>
          </p:cNvPr>
          <p:cNvSpPr txBox="1"/>
          <p:nvPr/>
        </p:nvSpPr>
        <p:spPr>
          <a:xfrm>
            <a:off x="395536" y="24928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Где может хранится блок управления файлом: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5A065-548F-486F-905C-EBE5015BCE7C}"/>
              </a:ext>
            </a:extLst>
          </p:cNvPr>
          <p:cNvSpPr txBox="1"/>
          <p:nvPr/>
        </p:nvSpPr>
        <p:spPr>
          <a:xfrm>
            <a:off x="683568" y="292494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записи директории, содержащей имя файла.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Частично в директории, а частично совместно с файлом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Частично в директории, а частично в отдельной структуре.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Отдельно от директории и от файла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76AB7-50A7-426A-AAC2-9741A473081E}"/>
              </a:ext>
            </a:extLst>
          </p:cNvPr>
          <p:cNvSpPr txBox="1"/>
          <p:nvPr/>
        </p:nvSpPr>
        <p:spPr>
          <a:xfrm>
            <a:off x="395536" y="494116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 хранения определяется реализацией физической файловой системы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0AE6E-6566-4FA8-B4BE-708093DF23D4}"/>
              </a:ext>
            </a:extLst>
          </p:cNvPr>
          <p:cNvSpPr txBox="1"/>
          <p:nvPr/>
        </p:nvSpPr>
        <p:spPr>
          <a:xfrm>
            <a:off x="539552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Понятие 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Control Block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611560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вторичной памяти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38C3CA6-8C8F-4834-A171-4BBE1DBE53B7}"/>
              </a:ext>
            </a:extLst>
          </p:cNvPr>
          <p:cNvCxnSpPr/>
          <p:nvPr/>
        </p:nvCxnSpPr>
        <p:spPr>
          <a:xfrm>
            <a:off x="53955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C4E5D62-928D-402D-B4DA-6D5C90697B13}"/>
              </a:ext>
            </a:extLst>
          </p:cNvPr>
          <p:cNvCxnSpPr/>
          <p:nvPr/>
        </p:nvCxnSpPr>
        <p:spPr>
          <a:xfrm>
            <a:off x="68356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D5D0520-E60E-4FC7-93BB-FC794ED6F144}"/>
              </a:ext>
            </a:extLst>
          </p:cNvPr>
          <p:cNvCxnSpPr/>
          <p:nvPr/>
        </p:nvCxnSpPr>
        <p:spPr>
          <a:xfrm>
            <a:off x="82758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F56CD94-DF3A-468B-B452-1897FC96109F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82A62CB-915A-4B06-8C41-FD1E5A89DC45}"/>
              </a:ext>
            </a:extLst>
          </p:cNvPr>
          <p:cNvCxnSpPr/>
          <p:nvPr/>
        </p:nvCxnSpPr>
        <p:spPr>
          <a:xfrm>
            <a:off x="111561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0C6A9E2-D1DD-46B9-92DF-1C999C12A0CD}"/>
              </a:ext>
            </a:extLst>
          </p:cNvPr>
          <p:cNvCxnSpPr/>
          <p:nvPr/>
        </p:nvCxnSpPr>
        <p:spPr>
          <a:xfrm>
            <a:off x="125963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026F8AA-9A64-4253-AFCA-9C794EEB8997}"/>
              </a:ext>
            </a:extLst>
          </p:cNvPr>
          <p:cNvCxnSpPr/>
          <p:nvPr/>
        </p:nvCxnSpPr>
        <p:spPr>
          <a:xfrm>
            <a:off x="140364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C47B7A7-EDCF-4F9B-B9A4-04A12AA477E8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1B9EE50-F63D-43B6-8136-A4889A4C26A5}"/>
              </a:ext>
            </a:extLst>
          </p:cNvPr>
          <p:cNvCxnSpPr/>
          <p:nvPr/>
        </p:nvCxnSpPr>
        <p:spPr>
          <a:xfrm>
            <a:off x="169168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345F648-6CD9-488F-8274-1D70030B94C5}"/>
              </a:ext>
            </a:extLst>
          </p:cNvPr>
          <p:cNvCxnSpPr/>
          <p:nvPr/>
        </p:nvCxnSpPr>
        <p:spPr>
          <a:xfrm>
            <a:off x="183569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2E30845-C11D-4E08-951D-105243A1A289}"/>
              </a:ext>
            </a:extLst>
          </p:cNvPr>
          <p:cNvCxnSpPr/>
          <p:nvPr/>
        </p:nvCxnSpPr>
        <p:spPr>
          <a:xfrm>
            <a:off x="197971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A60B89-2100-4AF5-9BF5-3EDA62229AD4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CCEAA3A-FE87-4B57-9360-C25322F9CF38}"/>
              </a:ext>
            </a:extLst>
          </p:cNvPr>
          <p:cNvCxnSpPr/>
          <p:nvPr/>
        </p:nvCxnSpPr>
        <p:spPr>
          <a:xfrm>
            <a:off x="226774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3277CBF-6118-4D34-9272-103EBD9621BC}"/>
              </a:ext>
            </a:extLst>
          </p:cNvPr>
          <p:cNvCxnSpPr/>
          <p:nvPr/>
        </p:nvCxnSpPr>
        <p:spPr>
          <a:xfrm>
            <a:off x="241176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471C6B6-4991-4E83-A6BF-231C03BC64CF}"/>
              </a:ext>
            </a:extLst>
          </p:cNvPr>
          <p:cNvCxnSpPr/>
          <p:nvPr/>
        </p:nvCxnSpPr>
        <p:spPr>
          <a:xfrm>
            <a:off x="255577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BE9F407-4489-48E5-B699-1A8111E8BC6B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9BB5330-06A8-45FD-A726-882E3A2F9D48}"/>
              </a:ext>
            </a:extLst>
          </p:cNvPr>
          <p:cNvCxnSpPr/>
          <p:nvPr/>
        </p:nvCxnSpPr>
        <p:spPr>
          <a:xfrm>
            <a:off x="284380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B55CF4C-5B91-415B-96FC-ED9151AA9E15}"/>
              </a:ext>
            </a:extLst>
          </p:cNvPr>
          <p:cNvCxnSpPr/>
          <p:nvPr/>
        </p:nvCxnSpPr>
        <p:spPr>
          <a:xfrm>
            <a:off x="298782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6528ECAA-537C-4D61-9520-3CBB4FC81737}"/>
              </a:ext>
            </a:extLst>
          </p:cNvPr>
          <p:cNvCxnSpPr/>
          <p:nvPr/>
        </p:nvCxnSpPr>
        <p:spPr>
          <a:xfrm>
            <a:off x="313184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5DCC2B3-2EF7-4312-9FE0-A23E59F1166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D572A20-67D8-4488-AC05-C3E72B337067}"/>
              </a:ext>
            </a:extLst>
          </p:cNvPr>
          <p:cNvCxnSpPr/>
          <p:nvPr/>
        </p:nvCxnSpPr>
        <p:spPr>
          <a:xfrm>
            <a:off x="341987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5CA1748-80AC-45E3-926D-45700D28B04A}"/>
              </a:ext>
            </a:extLst>
          </p:cNvPr>
          <p:cNvCxnSpPr/>
          <p:nvPr/>
        </p:nvCxnSpPr>
        <p:spPr>
          <a:xfrm>
            <a:off x="356388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A68690-0D4C-450C-9FBF-04FF4CFDE991}"/>
              </a:ext>
            </a:extLst>
          </p:cNvPr>
          <p:cNvCxnSpPr/>
          <p:nvPr/>
        </p:nvCxnSpPr>
        <p:spPr>
          <a:xfrm>
            <a:off x="370790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C2F3F0B-27A5-41A8-9FDC-57FF210DDF29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06602F9-1A27-484B-B467-555E93D79768}"/>
              </a:ext>
            </a:extLst>
          </p:cNvPr>
          <p:cNvCxnSpPr/>
          <p:nvPr/>
        </p:nvCxnSpPr>
        <p:spPr>
          <a:xfrm>
            <a:off x="399593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274C6CF1-82C8-44AB-8880-E6BDF61E115A}"/>
              </a:ext>
            </a:extLst>
          </p:cNvPr>
          <p:cNvCxnSpPr/>
          <p:nvPr/>
        </p:nvCxnSpPr>
        <p:spPr>
          <a:xfrm>
            <a:off x="413995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AEA3A9E-E477-45F2-BBE6-93FE1DFD27C3}"/>
              </a:ext>
            </a:extLst>
          </p:cNvPr>
          <p:cNvCxnSpPr/>
          <p:nvPr/>
        </p:nvCxnSpPr>
        <p:spPr>
          <a:xfrm>
            <a:off x="428396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93CDE85-E8B9-40DC-AF86-E14F8DDFEF35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52D0AB1-B6E3-49E0-9C9F-74F91706B66B}"/>
              </a:ext>
            </a:extLst>
          </p:cNvPr>
          <p:cNvCxnSpPr/>
          <p:nvPr/>
        </p:nvCxnSpPr>
        <p:spPr>
          <a:xfrm>
            <a:off x="457200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1A6E8CE8-981B-48B5-A305-8A1743450BE9}"/>
              </a:ext>
            </a:extLst>
          </p:cNvPr>
          <p:cNvCxnSpPr/>
          <p:nvPr/>
        </p:nvCxnSpPr>
        <p:spPr>
          <a:xfrm>
            <a:off x="471601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EA28709-20BD-4E76-8527-A18FC1100858}"/>
              </a:ext>
            </a:extLst>
          </p:cNvPr>
          <p:cNvCxnSpPr/>
          <p:nvPr/>
        </p:nvCxnSpPr>
        <p:spPr>
          <a:xfrm>
            <a:off x="486003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19787DC-5A61-4FE8-8726-31F94E13A3C9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5ACA2C1F-E1C1-405D-BB0C-8DC6C7B53DA4}"/>
              </a:ext>
            </a:extLst>
          </p:cNvPr>
          <p:cNvCxnSpPr/>
          <p:nvPr/>
        </p:nvCxnSpPr>
        <p:spPr>
          <a:xfrm>
            <a:off x="514806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BE65919-8538-4A64-9A81-DB920BB36668}"/>
              </a:ext>
            </a:extLst>
          </p:cNvPr>
          <p:cNvCxnSpPr/>
          <p:nvPr/>
        </p:nvCxnSpPr>
        <p:spPr>
          <a:xfrm>
            <a:off x="529208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8CB2439-222A-4B3B-89BF-7875450DA053}"/>
              </a:ext>
            </a:extLst>
          </p:cNvPr>
          <p:cNvCxnSpPr/>
          <p:nvPr/>
        </p:nvCxnSpPr>
        <p:spPr>
          <a:xfrm>
            <a:off x="543609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1C1F3FA-08C8-46DD-8FCE-57F7E377AA5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A36BDB4-4357-450B-813D-E0F87F968788}"/>
              </a:ext>
            </a:extLst>
          </p:cNvPr>
          <p:cNvCxnSpPr/>
          <p:nvPr/>
        </p:nvCxnSpPr>
        <p:spPr>
          <a:xfrm>
            <a:off x="572412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92305ED-764F-4DC0-9E0F-5450DD650015}"/>
              </a:ext>
            </a:extLst>
          </p:cNvPr>
          <p:cNvCxnSpPr/>
          <p:nvPr/>
        </p:nvCxnSpPr>
        <p:spPr>
          <a:xfrm>
            <a:off x="586814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6BF55C5E-880F-4895-9C3A-0B5A6DD9ECA0}"/>
              </a:ext>
            </a:extLst>
          </p:cNvPr>
          <p:cNvCxnSpPr/>
          <p:nvPr/>
        </p:nvCxnSpPr>
        <p:spPr>
          <a:xfrm>
            <a:off x="601216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24F79E2-21B9-4695-97DD-65D2945ED85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322396B4-8340-4F19-B845-61C824D70D1B}"/>
              </a:ext>
            </a:extLst>
          </p:cNvPr>
          <p:cNvCxnSpPr/>
          <p:nvPr/>
        </p:nvCxnSpPr>
        <p:spPr>
          <a:xfrm>
            <a:off x="630019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383586CC-D7FF-4E1D-B7CA-6DC5C30951BE}"/>
              </a:ext>
            </a:extLst>
          </p:cNvPr>
          <p:cNvCxnSpPr/>
          <p:nvPr/>
        </p:nvCxnSpPr>
        <p:spPr>
          <a:xfrm>
            <a:off x="644420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E5AE95A7-ADE3-4CB0-B891-7DA0E15DD69B}"/>
              </a:ext>
            </a:extLst>
          </p:cNvPr>
          <p:cNvCxnSpPr/>
          <p:nvPr/>
        </p:nvCxnSpPr>
        <p:spPr>
          <a:xfrm>
            <a:off x="658822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2E9FD0A-FF03-4BB0-AF34-7120C14BE4BC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7B8294FD-1D9D-4438-A767-EA89ABDC7246}"/>
              </a:ext>
            </a:extLst>
          </p:cNvPr>
          <p:cNvCxnSpPr/>
          <p:nvPr/>
        </p:nvCxnSpPr>
        <p:spPr>
          <a:xfrm>
            <a:off x="687625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DD95860-9464-43C2-8D32-12E9FF650726}"/>
              </a:ext>
            </a:extLst>
          </p:cNvPr>
          <p:cNvCxnSpPr/>
          <p:nvPr/>
        </p:nvCxnSpPr>
        <p:spPr>
          <a:xfrm>
            <a:off x="702027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31E7BA3-AA43-4C02-92CB-4D319840B4D5}"/>
              </a:ext>
            </a:extLst>
          </p:cNvPr>
          <p:cNvCxnSpPr/>
          <p:nvPr/>
        </p:nvCxnSpPr>
        <p:spPr>
          <a:xfrm>
            <a:off x="716428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9E719CC-DAEF-4496-B933-96F32F2CB07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C303AE8D-6B41-4E63-9E07-39B9E513ED9C}"/>
              </a:ext>
            </a:extLst>
          </p:cNvPr>
          <p:cNvCxnSpPr/>
          <p:nvPr/>
        </p:nvCxnSpPr>
        <p:spPr>
          <a:xfrm>
            <a:off x="745232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87359B91-4CD7-4F91-8572-FBA0634A4FE4}"/>
              </a:ext>
            </a:extLst>
          </p:cNvPr>
          <p:cNvCxnSpPr/>
          <p:nvPr/>
        </p:nvCxnSpPr>
        <p:spPr>
          <a:xfrm>
            <a:off x="759633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E57F86DE-8AC4-4D25-9586-C1E46C39AF04}"/>
              </a:ext>
            </a:extLst>
          </p:cNvPr>
          <p:cNvCxnSpPr/>
          <p:nvPr/>
        </p:nvCxnSpPr>
        <p:spPr>
          <a:xfrm>
            <a:off x="774035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937010A-740C-4E94-AD5A-32EA1F49004E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A6F0EA77-C943-4E14-AE7D-623CBD819D9F}"/>
              </a:ext>
            </a:extLst>
          </p:cNvPr>
          <p:cNvCxnSpPr/>
          <p:nvPr/>
        </p:nvCxnSpPr>
        <p:spPr>
          <a:xfrm>
            <a:off x="802838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5F9CB634-D25B-4651-84A6-25F62B399B76}"/>
              </a:ext>
            </a:extLst>
          </p:cNvPr>
          <p:cNvCxnSpPr/>
          <p:nvPr/>
        </p:nvCxnSpPr>
        <p:spPr>
          <a:xfrm>
            <a:off x="817240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F7F041B2-8777-44AB-B750-43C290328F38}"/>
              </a:ext>
            </a:extLst>
          </p:cNvPr>
          <p:cNvCxnSpPr/>
          <p:nvPr/>
        </p:nvCxnSpPr>
        <p:spPr>
          <a:xfrm>
            <a:off x="831641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7E9FE7-0035-43DF-A792-DBCD92F3F1B1}"/>
              </a:ext>
            </a:extLst>
          </p:cNvPr>
          <p:cNvSpPr txBox="1"/>
          <p:nvPr/>
        </p:nvSpPr>
        <p:spPr>
          <a:xfrm>
            <a:off x="323851" y="3212976"/>
            <a:ext cx="85435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физическим причинам обмен информацией со вторичной памятью не может осуществляться побайтно.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Единицей обмена данными служит сектор или страница, содержащие большое количество байт.</a:t>
            </a:r>
          </a:p>
        </p:txBody>
      </p:sp>
    </p:spTree>
    <p:extLst>
      <p:ext uri="{BB962C8B-B14F-4D97-AF65-F5344CB8AC3E}">
        <p14:creationId xmlns:p14="http://schemas.microsoft.com/office/powerpoint/2010/main" val="313392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6" grpId="0" animBg="1"/>
      <p:bldP spid="40" grpId="0" animBg="1"/>
      <p:bldP spid="44" grpId="0" animBg="1"/>
      <p:bldP spid="48" grpId="0" animBg="1"/>
      <p:bldP spid="53" grpId="0" animBg="1"/>
      <p:bldP spid="57" grpId="0" animBg="1"/>
      <p:bldP spid="61" grpId="0" animBg="1"/>
      <p:bldP spid="65" grpId="0" animBg="1"/>
      <p:bldP spid="69" grpId="0" animBg="1"/>
      <p:bldP spid="73" grpId="0" animBg="1"/>
      <p:bldP spid="77" grpId="0" animBg="1"/>
      <p:bldP spid="81" grpId="0" animBg="1"/>
      <p:bldP spid="8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611560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вторичной памяти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C47B7A7-EDCF-4F9B-B9A4-04A12AA477E8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1B9EE50-F63D-43B6-8136-A4889A4C26A5}"/>
              </a:ext>
            </a:extLst>
          </p:cNvPr>
          <p:cNvCxnSpPr/>
          <p:nvPr/>
        </p:nvCxnSpPr>
        <p:spPr>
          <a:xfrm>
            <a:off x="169168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345F648-6CD9-488F-8274-1D70030B94C5}"/>
              </a:ext>
            </a:extLst>
          </p:cNvPr>
          <p:cNvCxnSpPr/>
          <p:nvPr/>
        </p:nvCxnSpPr>
        <p:spPr>
          <a:xfrm>
            <a:off x="183569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2E30845-C11D-4E08-951D-105243A1A289}"/>
              </a:ext>
            </a:extLst>
          </p:cNvPr>
          <p:cNvCxnSpPr/>
          <p:nvPr/>
        </p:nvCxnSpPr>
        <p:spPr>
          <a:xfrm>
            <a:off x="197971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A60B89-2100-4AF5-9BF5-3EDA62229AD4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CCEAA3A-FE87-4B57-9360-C25322F9CF38}"/>
              </a:ext>
            </a:extLst>
          </p:cNvPr>
          <p:cNvCxnSpPr/>
          <p:nvPr/>
        </p:nvCxnSpPr>
        <p:spPr>
          <a:xfrm>
            <a:off x="226774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3277CBF-6118-4D34-9272-103EBD9621BC}"/>
              </a:ext>
            </a:extLst>
          </p:cNvPr>
          <p:cNvCxnSpPr/>
          <p:nvPr/>
        </p:nvCxnSpPr>
        <p:spPr>
          <a:xfrm>
            <a:off x="241176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471C6B6-4991-4E83-A6BF-231C03BC64CF}"/>
              </a:ext>
            </a:extLst>
          </p:cNvPr>
          <p:cNvCxnSpPr/>
          <p:nvPr/>
        </p:nvCxnSpPr>
        <p:spPr>
          <a:xfrm>
            <a:off x="255577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BE9F407-4489-48E5-B699-1A8111E8BC6B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9BB5330-06A8-45FD-A726-882E3A2F9D48}"/>
              </a:ext>
            </a:extLst>
          </p:cNvPr>
          <p:cNvCxnSpPr/>
          <p:nvPr/>
        </p:nvCxnSpPr>
        <p:spPr>
          <a:xfrm>
            <a:off x="284380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B55CF4C-5B91-415B-96FC-ED9151AA9E15}"/>
              </a:ext>
            </a:extLst>
          </p:cNvPr>
          <p:cNvCxnSpPr/>
          <p:nvPr/>
        </p:nvCxnSpPr>
        <p:spPr>
          <a:xfrm>
            <a:off x="298782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6528ECAA-537C-4D61-9520-3CBB4FC81737}"/>
              </a:ext>
            </a:extLst>
          </p:cNvPr>
          <p:cNvCxnSpPr/>
          <p:nvPr/>
        </p:nvCxnSpPr>
        <p:spPr>
          <a:xfrm>
            <a:off x="313184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5DCC2B3-2EF7-4312-9FE0-A23E59F1166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D572A20-67D8-4488-AC05-C3E72B337067}"/>
              </a:ext>
            </a:extLst>
          </p:cNvPr>
          <p:cNvCxnSpPr/>
          <p:nvPr/>
        </p:nvCxnSpPr>
        <p:spPr>
          <a:xfrm>
            <a:off x="341987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5CA1748-80AC-45E3-926D-45700D28B04A}"/>
              </a:ext>
            </a:extLst>
          </p:cNvPr>
          <p:cNvCxnSpPr/>
          <p:nvPr/>
        </p:nvCxnSpPr>
        <p:spPr>
          <a:xfrm>
            <a:off x="356388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A68690-0D4C-450C-9FBF-04FF4CFDE991}"/>
              </a:ext>
            </a:extLst>
          </p:cNvPr>
          <p:cNvCxnSpPr/>
          <p:nvPr/>
        </p:nvCxnSpPr>
        <p:spPr>
          <a:xfrm>
            <a:off x="370790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C2F3F0B-27A5-41A8-9FDC-57FF210DDF29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06602F9-1A27-484B-B467-555E93D79768}"/>
              </a:ext>
            </a:extLst>
          </p:cNvPr>
          <p:cNvCxnSpPr/>
          <p:nvPr/>
        </p:nvCxnSpPr>
        <p:spPr>
          <a:xfrm>
            <a:off x="399593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274C6CF1-82C8-44AB-8880-E6BDF61E115A}"/>
              </a:ext>
            </a:extLst>
          </p:cNvPr>
          <p:cNvCxnSpPr/>
          <p:nvPr/>
        </p:nvCxnSpPr>
        <p:spPr>
          <a:xfrm>
            <a:off x="413995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AEA3A9E-E477-45F2-BBE6-93FE1DFD27C3}"/>
              </a:ext>
            </a:extLst>
          </p:cNvPr>
          <p:cNvCxnSpPr/>
          <p:nvPr/>
        </p:nvCxnSpPr>
        <p:spPr>
          <a:xfrm>
            <a:off x="428396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93CDE85-E8B9-40DC-AF86-E14F8DDFEF35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52D0AB1-B6E3-49E0-9C9F-74F91706B66B}"/>
              </a:ext>
            </a:extLst>
          </p:cNvPr>
          <p:cNvCxnSpPr/>
          <p:nvPr/>
        </p:nvCxnSpPr>
        <p:spPr>
          <a:xfrm>
            <a:off x="457200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1A6E8CE8-981B-48B5-A305-8A1743450BE9}"/>
              </a:ext>
            </a:extLst>
          </p:cNvPr>
          <p:cNvCxnSpPr/>
          <p:nvPr/>
        </p:nvCxnSpPr>
        <p:spPr>
          <a:xfrm>
            <a:off x="471601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EA28709-20BD-4E76-8527-A18FC1100858}"/>
              </a:ext>
            </a:extLst>
          </p:cNvPr>
          <p:cNvCxnSpPr/>
          <p:nvPr/>
        </p:nvCxnSpPr>
        <p:spPr>
          <a:xfrm>
            <a:off x="486003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19787DC-5A61-4FE8-8726-31F94E13A3C9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5ACA2C1F-E1C1-405D-BB0C-8DC6C7B53DA4}"/>
              </a:ext>
            </a:extLst>
          </p:cNvPr>
          <p:cNvCxnSpPr/>
          <p:nvPr/>
        </p:nvCxnSpPr>
        <p:spPr>
          <a:xfrm>
            <a:off x="514806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BE65919-8538-4A64-9A81-DB920BB36668}"/>
              </a:ext>
            </a:extLst>
          </p:cNvPr>
          <p:cNvCxnSpPr/>
          <p:nvPr/>
        </p:nvCxnSpPr>
        <p:spPr>
          <a:xfrm>
            <a:off x="529208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8CB2439-222A-4B3B-89BF-7875450DA053}"/>
              </a:ext>
            </a:extLst>
          </p:cNvPr>
          <p:cNvCxnSpPr/>
          <p:nvPr/>
        </p:nvCxnSpPr>
        <p:spPr>
          <a:xfrm>
            <a:off x="543609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1C1F3FA-08C8-46DD-8FCE-57F7E377AA5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A36BDB4-4357-450B-813D-E0F87F968788}"/>
              </a:ext>
            </a:extLst>
          </p:cNvPr>
          <p:cNvCxnSpPr/>
          <p:nvPr/>
        </p:nvCxnSpPr>
        <p:spPr>
          <a:xfrm>
            <a:off x="572412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92305ED-764F-4DC0-9E0F-5450DD650015}"/>
              </a:ext>
            </a:extLst>
          </p:cNvPr>
          <p:cNvCxnSpPr/>
          <p:nvPr/>
        </p:nvCxnSpPr>
        <p:spPr>
          <a:xfrm>
            <a:off x="586814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6BF55C5E-880F-4895-9C3A-0B5A6DD9ECA0}"/>
              </a:ext>
            </a:extLst>
          </p:cNvPr>
          <p:cNvCxnSpPr/>
          <p:nvPr/>
        </p:nvCxnSpPr>
        <p:spPr>
          <a:xfrm>
            <a:off x="601216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24F79E2-21B9-4695-97DD-65D2945ED85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322396B4-8340-4F19-B845-61C824D70D1B}"/>
              </a:ext>
            </a:extLst>
          </p:cNvPr>
          <p:cNvCxnSpPr/>
          <p:nvPr/>
        </p:nvCxnSpPr>
        <p:spPr>
          <a:xfrm>
            <a:off x="630019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383586CC-D7FF-4E1D-B7CA-6DC5C30951BE}"/>
              </a:ext>
            </a:extLst>
          </p:cNvPr>
          <p:cNvCxnSpPr/>
          <p:nvPr/>
        </p:nvCxnSpPr>
        <p:spPr>
          <a:xfrm>
            <a:off x="644420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E5AE95A7-ADE3-4CB0-B891-7DA0E15DD69B}"/>
              </a:ext>
            </a:extLst>
          </p:cNvPr>
          <p:cNvCxnSpPr/>
          <p:nvPr/>
        </p:nvCxnSpPr>
        <p:spPr>
          <a:xfrm>
            <a:off x="658822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2E9FD0A-FF03-4BB0-AF34-7120C14BE4BC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7B8294FD-1D9D-4438-A767-EA89ABDC7246}"/>
              </a:ext>
            </a:extLst>
          </p:cNvPr>
          <p:cNvCxnSpPr/>
          <p:nvPr/>
        </p:nvCxnSpPr>
        <p:spPr>
          <a:xfrm>
            <a:off x="687625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DD95860-9464-43C2-8D32-12E9FF650726}"/>
              </a:ext>
            </a:extLst>
          </p:cNvPr>
          <p:cNvCxnSpPr/>
          <p:nvPr/>
        </p:nvCxnSpPr>
        <p:spPr>
          <a:xfrm>
            <a:off x="702027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31E7BA3-AA43-4C02-92CB-4D319840B4D5}"/>
              </a:ext>
            </a:extLst>
          </p:cNvPr>
          <p:cNvCxnSpPr/>
          <p:nvPr/>
        </p:nvCxnSpPr>
        <p:spPr>
          <a:xfrm>
            <a:off x="716428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9E719CC-DAEF-4496-B933-96F32F2CB07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C303AE8D-6B41-4E63-9E07-39B9E513ED9C}"/>
              </a:ext>
            </a:extLst>
          </p:cNvPr>
          <p:cNvCxnSpPr/>
          <p:nvPr/>
        </p:nvCxnSpPr>
        <p:spPr>
          <a:xfrm>
            <a:off x="745232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87359B91-4CD7-4F91-8572-FBA0634A4FE4}"/>
              </a:ext>
            </a:extLst>
          </p:cNvPr>
          <p:cNvCxnSpPr/>
          <p:nvPr/>
        </p:nvCxnSpPr>
        <p:spPr>
          <a:xfrm>
            <a:off x="759633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E57F86DE-8AC4-4D25-9586-C1E46C39AF04}"/>
              </a:ext>
            </a:extLst>
          </p:cNvPr>
          <p:cNvCxnSpPr/>
          <p:nvPr/>
        </p:nvCxnSpPr>
        <p:spPr>
          <a:xfrm>
            <a:off x="774035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937010A-740C-4E94-AD5A-32EA1F49004E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A6F0EA77-C943-4E14-AE7D-623CBD819D9F}"/>
              </a:ext>
            </a:extLst>
          </p:cNvPr>
          <p:cNvCxnSpPr/>
          <p:nvPr/>
        </p:nvCxnSpPr>
        <p:spPr>
          <a:xfrm>
            <a:off x="802838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5F9CB634-D25B-4651-84A6-25F62B399B76}"/>
              </a:ext>
            </a:extLst>
          </p:cNvPr>
          <p:cNvCxnSpPr/>
          <p:nvPr/>
        </p:nvCxnSpPr>
        <p:spPr>
          <a:xfrm>
            <a:off x="8172400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F7F041B2-8777-44AB-B750-43C290328F38}"/>
              </a:ext>
            </a:extLst>
          </p:cNvPr>
          <p:cNvCxnSpPr/>
          <p:nvPr/>
        </p:nvCxnSpPr>
        <p:spPr>
          <a:xfrm>
            <a:off x="831641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7E9FE7-0035-43DF-A792-DBCD92F3F1B1}"/>
              </a:ext>
            </a:extLst>
          </p:cNvPr>
          <p:cNvSpPr txBox="1"/>
          <p:nvPr/>
        </p:nvSpPr>
        <p:spPr>
          <a:xfrm>
            <a:off x="323851" y="3212976"/>
            <a:ext cx="85435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Часть секторов с известным расположением (обычно в начале вторичной памяти) отводится под заголовок физической файловой системы.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Оставшиеся сектора объединяются в логические блоки, имеющие последовательную нумерацию.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A5DD424D-A286-4D89-8690-948FF3E41D0B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135F4A68-7F75-4091-9F26-79D008C6FE84}"/>
              </a:ext>
            </a:extLst>
          </p:cNvPr>
          <p:cNvCxnSpPr/>
          <p:nvPr/>
        </p:nvCxnSpPr>
        <p:spPr>
          <a:xfrm>
            <a:off x="53955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43DCC7F-6BBE-4419-9EED-407184513AD6}"/>
              </a:ext>
            </a:extLst>
          </p:cNvPr>
          <p:cNvCxnSpPr/>
          <p:nvPr/>
        </p:nvCxnSpPr>
        <p:spPr>
          <a:xfrm>
            <a:off x="68356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7EB13494-8793-4AD5-AAA7-58DCA5654668}"/>
              </a:ext>
            </a:extLst>
          </p:cNvPr>
          <p:cNvCxnSpPr/>
          <p:nvPr/>
        </p:nvCxnSpPr>
        <p:spPr>
          <a:xfrm>
            <a:off x="827584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C4F04674-FE58-48B7-BA3B-175A755EF7B8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769777DB-0F6B-4EC5-A386-94F03E7B48FB}"/>
              </a:ext>
            </a:extLst>
          </p:cNvPr>
          <p:cNvCxnSpPr/>
          <p:nvPr/>
        </p:nvCxnSpPr>
        <p:spPr>
          <a:xfrm>
            <a:off x="1115616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12549440-C112-426D-A2CB-932CCBFE81CE}"/>
              </a:ext>
            </a:extLst>
          </p:cNvPr>
          <p:cNvCxnSpPr/>
          <p:nvPr/>
        </p:nvCxnSpPr>
        <p:spPr>
          <a:xfrm>
            <a:off x="1259632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062F299B-718E-4A76-8904-AB0B40EC0770}"/>
              </a:ext>
            </a:extLst>
          </p:cNvPr>
          <p:cNvCxnSpPr/>
          <p:nvPr/>
        </p:nvCxnSpPr>
        <p:spPr>
          <a:xfrm>
            <a:off x="1403648" y="263691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F56CD94-DF3A-468B-B452-1897FC96109F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65D5F-CF7A-40F4-A0C3-885EA8B5E513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432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6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5365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611560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вторичной памяти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430BF7-77B0-48FF-B78D-8B529D01CD34}"/>
              </a:ext>
            </a:extLst>
          </p:cNvPr>
          <p:cNvSpPr txBox="1"/>
          <p:nvPr/>
        </p:nvSpPr>
        <p:spPr>
          <a:xfrm>
            <a:off x="323851" y="3212976"/>
            <a:ext cx="85435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Часть секторов с известным расположением (обычно в начале вторичной памяти) отводится под заголовок физической файловой системы.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Оставшиеся сектора объединяются в логические блоки, имеющие последовательную нумерацию.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заголовке хранятся: тип файловой системы, размер заголовка, количество логических блоков в файловой системе, размер блока в байтах, начальный блок корневой директории и др.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0823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Непрерывное выделение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744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2843872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5724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630025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87632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9E25A48-36E5-4BA5-9AC0-6AFC2112A14E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E61BF64-8AF1-4791-8BFE-33B62BDCD7F2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0" name="Прямая соединительная линия 20479">
            <a:extLst>
              <a:ext uri="{FF2B5EF4-FFF2-40B4-BE49-F238E27FC236}">
                <a16:creationId xmlns:a16="http://schemas.microsoft.com/office/drawing/2014/main" id="{C66C5BC3-075C-4D6D-9073-C581CCA65C72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5580112" y="2924945"/>
            <a:ext cx="1896888" cy="152204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20484" name="Прямая соединительная линия 20483">
            <a:extLst>
              <a:ext uri="{FF2B5EF4-FFF2-40B4-BE49-F238E27FC236}">
                <a16:creationId xmlns:a16="http://schemas.microsoft.com/office/drawing/2014/main" id="{FB288E38-3B2C-4A18-902A-3DF592EBE5B6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276570" y="4797152"/>
            <a:ext cx="85908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FCB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хранится в записи директории, содержащей имя файла.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Всем методам выделения блоков присуща внутренняя фрагментация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2" name="TextBox 20501">
            <a:extLst>
              <a:ext uri="{FF2B5EF4-FFF2-40B4-BE49-F238E27FC236}">
                <a16:creationId xmlns:a16="http://schemas.microsoft.com/office/drawing/2014/main" id="{2F56BA47-D5B8-4357-A6D8-4A70D81485F7}"/>
              </a:ext>
            </a:extLst>
          </p:cNvPr>
          <p:cNvSpPr txBox="1"/>
          <p:nvPr/>
        </p:nvSpPr>
        <p:spPr>
          <a:xfrm>
            <a:off x="395536" y="55892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непрерывном выделении блоков чтение информации из файла  происходит очень быстро.</a:t>
            </a:r>
          </a:p>
        </p:txBody>
      </p:sp>
    </p:spTree>
    <p:extLst>
      <p:ext uri="{BB962C8B-B14F-4D97-AF65-F5344CB8AC3E}">
        <p14:creationId xmlns:p14="http://schemas.microsoft.com/office/powerpoint/2010/main" val="33384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1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20481" grpId="0"/>
      <p:bldP spid="89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1916832"/>
            <a:ext cx="8784976" cy="30963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Смешивание понятий различных уровней абстракции (например, логического и физического) для файлов и файловых систем.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Практическое игнорирование сходства и различия управления коллекцией файлов и управления оперативной памятью в мультипрограммных вычислительных системах. 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проблемы изложения темы</a:t>
            </a:r>
          </a:p>
        </p:txBody>
      </p:sp>
    </p:spTree>
    <p:extLst>
      <p:ext uri="{BB962C8B-B14F-4D97-AF65-F5344CB8AC3E}">
        <p14:creationId xmlns:p14="http://schemas.microsoft.com/office/powerpoint/2010/main" val="136392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Непрерывное выделение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744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2843872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5724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630025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87632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9E25A48-36E5-4BA5-9AC0-6AFC2112A14E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E61BF64-8AF1-4791-8BFE-33B62BDCD7F2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0" name="Прямая соединительная линия 20479">
            <a:extLst>
              <a:ext uri="{FF2B5EF4-FFF2-40B4-BE49-F238E27FC236}">
                <a16:creationId xmlns:a16="http://schemas.microsoft.com/office/drawing/2014/main" id="{C66C5BC3-075C-4D6D-9073-C581CCA65C72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5580112" y="2924945"/>
            <a:ext cx="1896888" cy="152204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20484" name="Прямая соединительная линия 20483">
            <a:extLst>
              <a:ext uri="{FF2B5EF4-FFF2-40B4-BE49-F238E27FC236}">
                <a16:creationId xmlns:a16="http://schemas.microsoft.com/office/drawing/2014/main" id="{FB288E38-3B2C-4A18-902A-3DF592EBE5B6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395536" y="47971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Недостатки: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2" name="TextBox 20501">
            <a:extLst>
              <a:ext uri="{FF2B5EF4-FFF2-40B4-BE49-F238E27FC236}">
                <a16:creationId xmlns:a16="http://schemas.microsoft.com/office/drawing/2014/main" id="{2F56BA47-D5B8-4357-A6D8-4A70D81485F7}"/>
              </a:ext>
            </a:extLst>
          </p:cNvPr>
          <p:cNvSpPr txBox="1"/>
          <p:nvPr/>
        </p:nvSpPr>
        <p:spPr>
          <a:xfrm>
            <a:off x="323850" y="5229200"/>
            <a:ext cx="84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Проблемы с размещением файла при увеличении его размеров.</a:t>
            </a:r>
          </a:p>
        </p:txBody>
      </p:sp>
    </p:spTree>
    <p:extLst>
      <p:ext uri="{BB962C8B-B14F-4D97-AF65-F5344CB8AC3E}">
        <p14:creationId xmlns:p14="http://schemas.microsoft.com/office/powerpoint/2010/main" val="386270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Непрерывное выделение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744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2843872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5724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630025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87632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9E25A48-36E5-4BA5-9AC0-6AFC2112A14E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E61BF64-8AF1-4791-8BFE-33B62BDCD7F2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0" name="Прямая соединительная линия 20479">
            <a:extLst>
              <a:ext uri="{FF2B5EF4-FFF2-40B4-BE49-F238E27FC236}">
                <a16:creationId xmlns:a16="http://schemas.microsoft.com/office/drawing/2014/main" id="{C66C5BC3-075C-4D6D-9073-C581CCA65C72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5580112" y="2924945"/>
            <a:ext cx="1896888" cy="152204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20484" name="Прямая соединительная линия 20483">
            <a:extLst>
              <a:ext uri="{FF2B5EF4-FFF2-40B4-BE49-F238E27FC236}">
                <a16:creationId xmlns:a16="http://schemas.microsoft.com/office/drawing/2014/main" id="{FB288E38-3B2C-4A18-902A-3DF592EBE5B6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395536" y="47971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Недостатки: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2" name="TextBox 20501">
            <a:extLst>
              <a:ext uri="{FF2B5EF4-FFF2-40B4-BE49-F238E27FC236}">
                <a16:creationId xmlns:a16="http://schemas.microsoft.com/office/drawing/2014/main" id="{2F56BA47-D5B8-4357-A6D8-4A70D81485F7}"/>
              </a:ext>
            </a:extLst>
          </p:cNvPr>
          <p:cNvSpPr txBox="1"/>
          <p:nvPr/>
        </p:nvSpPr>
        <p:spPr>
          <a:xfrm>
            <a:off x="323850" y="5229200"/>
            <a:ext cx="84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Непрерывному выделению свойственна внешняя фрагментация.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495A0-151F-4125-B666-6831888D00CA}"/>
              </a:ext>
            </a:extLst>
          </p:cNvPr>
          <p:cNvSpPr txBox="1"/>
          <p:nvPr/>
        </p:nvSpPr>
        <p:spPr>
          <a:xfrm>
            <a:off x="755576" y="5661248"/>
            <a:ext cx="755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 аналогичен схеме управления памятью с динамическими размерами. Для выделения блоков есть стратегии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fit, best fit, worst fit.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64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664902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Непрерывное выделение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744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2843872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5724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630025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87632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9E25A48-36E5-4BA5-9AC0-6AFC2112A14E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E61BF64-8AF1-4791-8BFE-33B62BDCD7F2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0" name="Прямая соединительная линия 20479">
            <a:extLst>
              <a:ext uri="{FF2B5EF4-FFF2-40B4-BE49-F238E27FC236}">
                <a16:creationId xmlns:a16="http://schemas.microsoft.com/office/drawing/2014/main" id="{C66C5BC3-075C-4D6D-9073-C581CCA65C72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5580112" y="2924945"/>
            <a:ext cx="1896888" cy="152204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20484" name="Прямая соединительная линия 20483">
            <a:extLst>
              <a:ext uri="{FF2B5EF4-FFF2-40B4-BE49-F238E27FC236}">
                <a16:creationId xmlns:a16="http://schemas.microsoft.com/office/drawing/2014/main" id="{FB288E38-3B2C-4A18-902A-3DF592EBE5B6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395536" y="501317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Часто применяется при создании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read-only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файловых систем.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Связный список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2807836" y="262536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5689734" y="261542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251520" y="4797152"/>
            <a:ext cx="8615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FCB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хранится частично совместно с файлом, а частично - в директории.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2" name="TextBox 20501">
            <a:extLst>
              <a:ext uri="{FF2B5EF4-FFF2-40B4-BE49-F238E27FC236}">
                <a16:creationId xmlns:a16="http://schemas.microsoft.com/office/drawing/2014/main" id="{2F56BA47-D5B8-4357-A6D8-4A70D81485F7}"/>
              </a:ext>
            </a:extLst>
          </p:cNvPr>
          <p:cNvSpPr txBox="1"/>
          <p:nvPr/>
        </p:nvSpPr>
        <p:spPr>
          <a:xfrm>
            <a:off x="395536" y="558924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 свободен от внешней фрагментации.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06B024-A52E-447B-8943-C078E7B1ACCD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1C938C9-4743-4375-9A1B-E63C2525B8BD}"/>
              </a:ext>
            </a:extLst>
          </p:cNvPr>
          <p:cNvCxnSpPr/>
          <p:nvPr/>
        </p:nvCxnSpPr>
        <p:spPr>
          <a:xfrm>
            <a:off x="320384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0A06DA2-E364-4B97-A932-176A8F7C7671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E25B364-6B9C-4475-A742-E96693619B63}"/>
              </a:ext>
            </a:extLst>
          </p:cNvPr>
          <p:cNvCxnSpPr/>
          <p:nvPr/>
        </p:nvCxnSpPr>
        <p:spPr>
          <a:xfrm>
            <a:off x="4355976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DACB5D3C-8916-45D9-9C76-3CED64A869F6}"/>
              </a:ext>
            </a:extLst>
          </p:cNvPr>
          <p:cNvCxnSpPr/>
          <p:nvPr/>
        </p:nvCxnSpPr>
        <p:spPr>
          <a:xfrm>
            <a:off x="4932040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179820A-EE53-48CD-83EF-5E78FC2D0DEA}"/>
              </a:ext>
            </a:extLst>
          </p:cNvPr>
          <p:cNvCxnSpPr/>
          <p:nvPr/>
        </p:nvCxnSpPr>
        <p:spPr>
          <a:xfrm>
            <a:off x="5508104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22678DF-A7CC-46E2-8D1A-39A8B799B146}"/>
              </a:ext>
            </a:extLst>
          </p:cNvPr>
          <p:cNvCxnSpPr/>
          <p:nvPr/>
        </p:nvCxnSpPr>
        <p:spPr>
          <a:xfrm>
            <a:off x="608416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D785D6-D82B-4F86-B45D-73AE5BA69C4E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288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E8732CF-D43D-4694-97B0-A2905B41B91E}"/>
              </a:ext>
            </a:extLst>
          </p:cNvPr>
          <p:cNvCxnSpPr/>
          <p:nvPr/>
        </p:nvCxnSpPr>
        <p:spPr>
          <a:xfrm>
            <a:off x="2664000" y="3096000"/>
            <a:ext cx="61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D3C1E98-219F-415A-B4E9-20D4FA95EE45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3170B62-89DF-44F8-AED0-2E44C185A56B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EEFF7EB-10B2-4571-9012-2C6E7DFD2916}"/>
              </a:ext>
            </a:extLst>
          </p:cNvPr>
          <p:cNvCxnSpPr>
            <a:cxnSpLocks/>
          </p:cNvCxnSpPr>
          <p:nvPr/>
        </p:nvCxnSpPr>
        <p:spPr>
          <a:xfrm flipH="1">
            <a:off x="4392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1D711B8-8054-4E3E-9F50-BBE9FDE25334}"/>
              </a:ext>
            </a:extLst>
          </p:cNvPr>
          <p:cNvCxnSpPr>
            <a:cxnSpLocks/>
          </p:cNvCxnSpPr>
          <p:nvPr/>
        </p:nvCxnSpPr>
        <p:spPr>
          <a:xfrm>
            <a:off x="4428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C3D6ADC-998C-4DDE-A521-278BE7AFF590}"/>
              </a:ext>
            </a:extLst>
          </p:cNvPr>
          <p:cNvCxnSpPr/>
          <p:nvPr/>
        </p:nvCxnSpPr>
        <p:spPr>
          <a:xfrm>
            <a:off x="4392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2E96CDB-3311-460A-88E6-83FB28223BFF}"/>
              </a:ext>
            </a:extLst>
          </p:cNvPr>
          <p:cNvCxnSpPr>
            <a:cxnSpLocks/>
          </p:cNvCxnSpPr>
          <p:nvPr/>
        </p:nvCxnSpPr>
        <p:spPr>
          <a:xfrm flipH="1">
            <a:off x="4968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5876BC8-C09E-4D92-B57D-1B92AFCA0830}"/>
              </a:ext>
            </a:extLst>
          </p:cNvPr>
          <p:cNvCxnSpPr>
            <a:cxnSpLocks/>
          </p:cNvCxnSpPr>
          <p:nvPr/>
        </p:nvCxnSpPr>
        <p:spPr>
          <a:xfrm>
            <a:off x="5004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60346420-6625-496B-BCA4-235B73F3BA5D}"/>
              </a:ext>
            </a:extLst>
          </p:cNvPr>
          <p:cNvCxnSpPr/>
          <p:nvPr/>
        </p:nvCxnSpPr>
        <p:spPr>
          <a:xfrm>
            <a:off x="4968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51A96CB-4CA9-41C5-9072-A57ED788AA3D}"/>
              </a:ext>
            </a:extLst>
          </p:cNvPr>
          <p:cNvSpPr txBox="1"/>
          <p:nvPr/>
        </p:nvSpPr>
        <p:spPr>
          <a:xfrm rot="16200000">
            <a:off x="5371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279E7EB-BBC7-4CFB-9B38-DEDF9121EC20}"/>
              </a:ext>
            </a:extLst>
          </p:cNvPr>
          <p:cNvCxnSpPr>
            <a:cxnSpLocks/>
          </p:cNvCxnSpPr>
          <p:nvPr/>
        </p:nvCxnSpPr>
        <p:spPr>
          <a:xfrm flipH="1">
            <a:off x="3240000" y="2808000"/>
            <a:ext cx="1800" cy="432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FD0063F-9C08-40BB-B93F-BDB36FFB159E}"/>
              </a:ext>
            </a:extLst>
          </p:cNvPr>
          <p:cNvCxnSpPr/>
          <p:nvPr/>
        </p:nvCxnSpPr>
        <p:spPr>
          <a:xfrm flipV="1">
            <a:off x="3240000" y="3222000"/>
            <a:ext cx="234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1ECFDC07-0B49-45A2-936C-1C9CE6E2E42E}"/>
              </a:ext>
            </a:extLst>
          </p:cNvPr>
          <p:cNvCxnSpPr>
            <a:cxnSpLocks/>
          </p:cNvCxnSpPr>
          <p:nvPr/>
        </p:nvCxnSpPr>
        <p:spPr>
          <a:xfrm>
            <a:off x="5580112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096EB92-09C2-444F-8FCE-9689C1EBD5FC}"/>
              </a:ext>
            </a:extLst>
          </p:cNvPr>
          <p:cNvCxnSpPr>
            <a:cxnSpLocks/>
          </p:cNvCxnSpPr>
          <p:nvPr/>
        </p:nvCxnSpPr>
        <p:spPr>
          <a:xfrm flipH="1">
            <a:off x="6120128" y="2808000"/>
            <a:ext cx="1800" cy="414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5EEF43C-AD1D-4212-8B88-4A903CC5015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EDC62D8-A196-4CE4-A3EC-083353C11E31}"/>
              </a:ext>
            </a:extLst>
          </p:cNvPr>
          <p:cNvCxnSpPr/>
          <p:nvPr/>
        </p:nvCxnSpPr>
        <p:spPr>
          <a:xfrm>
            <a:off x="6120176" y="3222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4372719-14DC-41B3-BE06-0659150865BB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B9FFE85-D2E2-47D6-881E-4F85F1C10464}"/>
              </a:ext>
            </a:extLst>
          </p:cNvPr>
          <p:cNvSpPr txBox="1"/>
          <p:nvPr/>
        </p:nvSpPr>
        <p:spPr>
          <a:xfrm rot="16200000">
            <a:off x="65268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7DF0FE0-1D4B-48AB-9734-9908EB69035A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5F33CDB-0F31-4CD3-8363-056B8D151A84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2188838-FC58-415E-AA64-BC2172958DFF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2944689"/>
            <a:ext cx="4777208" cy="150229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7D5C4F7E-B56D-4317-8941-710B604DF3F1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253FAD6-4BAD-42A3-81C7-7B5AC0524C92}"/>
              </a:ext>
            </a:extLst>
          </p:cNvPr>
          <p:cNvCxnSpPr/>
          <p:nvPr/>
        </p:nvCxnSpPr>
        <p:spPr>
          <a:xfrm>
            <a:off x="2052000" y="2638800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C8C7A76-B8F9-4A45-B6B9-FB0FDFCE737E}"/>
              </a:ext>
            </a:extLst>
          </p:cNvPr>
          <p:cNvSpPr txBox="1"/>
          <p:nvPr/>
        </p:nvSpPr>
        <p:spPr>
          <a:xfrm rot="16200000">
            <a:off x="1915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AB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1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20481" grpId="0"/>
      <p:bldP spid="89" grpId="0" animBg="1"/>
      <p:bldP spid="69" grpId="0"/>
      <p:bldP spid="81" grpId="0"/>
      <p:bldP spid="93" grpId="0"/>
      <p:bldP spid="100" grpId="0"/>
      <p:bldP spid="1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Связный список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2807836" y="262536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5689734" y="261542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06B024-A52E-447B-8943-C078E7B1ACCD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1C938C9-4743-4375-9A1B-E63C2525B8BD}"/>
              </a:ext>
            </a:extLst>
          </p:cNvPr>
          <p:cNvCxnSpPr/>
          <p:nvPr/>
        </p:nvCxnSpPr>
        <p:spPr>
          <a:xfrm>
            <a:off x="320384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0A06DA2-E364-4B97-A932-176A8F7C7671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E25B364-6B9C-4475-A742-E96693619B63}"/>
              </a:ext>
            </a:extLst>
          </p:cNvPr>
          <p:cNvCxnSpPr/>
          <p:nvPr/>
        </p:nvCxnSpPr>
        <p:spPr>
          <a:xfrm>
            <a:off x="4355976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DACB5D3C-8916-45D9-9C76-3CED64A869F6}"/>
              </a:ext>
            </a:extLst>
          </p:cNvPr>
          <p:cNvCxnSpPr/>
          <p:nvPr/>
        </p:nvCxnSpPr>
        <p:spPr>
          <a:xfrm>
            <a:off x="4932040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179820A-EE53-48CD-83EF-5E78FC2D0DEA}"/>
              </a:ext>
            </a:extLst>
          </p:cNvPr>
          <p:cNvCxnSpPr/>
          <p:nvPr/>
        </p:nvCxnSpPr>
        <p:spPr>
          <a:xfrm>
            <a:off x="5508104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22678DF-A7CC-46E2-8D1A-39A8B799B146}"/>
              </a:ext>
            </a:extLst>
          </p:cNvPr>
          <p:cNvCxnSpPr/>
          <p:nvPr/>
        </p:nvCxnSpPr>
        <p:spPr>
          <a:xfrm>
            <a:off x="608416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D785D6-D82B-4F86-B45D-73AE5BA69C4E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288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E8732CF-D43D-4694-97B0-A2905B41B91E}"/>
              </a:ext>
            </a:extLst>
          </p:cNvPr>
          <p:cNvCxnSpPr/>
          <p:nvPr/>
        </p:nvCxnSpPr>
        <p:spPr>
          <a:xfrm>
            <a:off x="2664000" y="3096000"/>
            <a:ext cx="61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D3C1E98-219F-415A-B4E9-20D4FA95EE45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3170B62-89DF-44F8-AED0-2E44C185A56B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EEFF7EB-10B2-4571-9012-2C6E7DFD2916}"/>
              </a:ext>
            </a:extLst>
          </p:cNvPr>
          <p:cNvCxnSpPr>
            <a:cxnSpLocks/>
          </p:cNvCxnSpPr>
          <p:nvPr/>
        </p:nvCxnSpPr>
        <p:spPr>
          <a:xfrm flipH="1">
            <a:off x="4392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1D711B8-8054-4E3E-9F50-BBE9FDE25334}"/>
              </a:ext>
            </a:extLst>
          </p:cNvPr>
          <p:cNvCxnSpPr>
            <a:cxnSpLocks/>
          </p:cNvCxnSpPr>
          <p:nvPr/>
        </p:nvCxnSpPr>
        <p:spPr>
          <a:xfrm>
            <a:off x="4428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C3D6ADC-998C-4DDE-A521-278BE7AFF590}"/>
              </a:ext>
            </a:extLst>
          </p:cNvPr>
          <p:cNvCxnSpPr/>
          <p:nvPr/>
        </p:nvCxnSpPr>
        <p:spPr>
          <a:xfrm>
            <a:off x="4392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2E96CDB-3311-460A-88E6-83FB28223BFF}"/>
              </a:ext>
            </a:extLst>
          </p:cNvPr>
          <p:cNvCxnSpPr>
            <a:cxnSpLocks/>
          </p:cNvCxnSpPr>
          <p:nvPr/>
        </p:nvCxnSpPr>
        <p:spPr>
          <a:xfrm flipH="1">
            <a:off x="4968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5876BC8-C09E-4D92-B57D-1B92AFCA0830}"/>
              </a:ext>
            </a:extLst>
          </p:cNvPr>
          <p:cNvCxnSpPr>
            <a:cxnSpLocks/>
          </p:cNvCxnSpPr>
          <p:nvPr/>
        </p:nvCxnSpPr>
        <p:spPr>
          <a:xfrm>
            <a:off x="5004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60346420-6625-496B-BCA4-235B73F3BA5D}"/>
              </a:ext>
            </a:extLst>
          </p:cNvPr>
          <p:cNvCxnSpPr/>
          <p:nvPr/>
        </p:nvCxnSpPr>
        <p:spPr>
          <a:xfrm>
            <a:off x="4968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51A96CB-4CA9-41C5-9072-A57ED788AA3D}"/>
              </a:ext>
            </a:extLst>
          </p:cNvPr>
          <p:cNvSpPr txBox="1"/>
          <p:nvPr/>
        </p:nvSpPr>
        <p:spPr>
          <a:xfrm rot="16200000">
            <a:off x="5371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279E7EB-BBC7-4CFB-9B38-DEDF9121EC20}"/>
              </a:ext>
            </a:extLst>
          </p:cNvPr>
          <p:cNvCxnSpPr>
            <a:cxnSpLocks/>
          </p:cNvCxnSpPr>
          <p:nvPr/>
        </p:nvCxnSpPr>
        <p:spPr>
          <a:xfrm flipH="1">
            <a:off x="3240000" y="2808000"/>
            <a:ext cx="1800" cy="432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FD0063F-9C08-40BB-B93F-BDB36FFB159E}"/>
              </a:ext>
            </a:extLst>
          </p:cNvPr>
          <p:cNvCxnSpPr/>
          <p:nvPr/>
        </p:nvCxnSpPr>
        <p:spPr>
          <a:xfrm flipV="1">
            <a:off x="3240000" y="3222000"/>
            <a:ext cx="234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1ECFDC07-0B49-45A2-936C-1C9CE6E2E42E}"/>
              </a:ext>
            </a:extLst>
          </p:cNvPr>
          <p:cNvCxnSpPr>
            <a:cxnSpLocks/>
          </p:cNvCxnSpPr>
          <p:nvPr/>
        </p:nvCxnSpPr>
        <p:spPr>
          <a:xfrm>
            <a:off x="5580112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096EB92-09C2-444F-8FCE-9689C1EBD5FC}"/>
              </a:ext>
            </a:extLst>
          </p:cNvPr>
          <p:cNvCxnSpPr>
            <a:cxnSpLocks/>
          </p:cNvCxnSpPr>
          <p:nvPr/>
        </p:nvCxnSpPr>
        <p:spPr>
          <a:xfrm flipH="1">
            <a:off x="6120128" y="2808000"/>
            <a:ext cx="1800" cy="414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5EEF43C-AD1D-4212-8B88-4A903CC5015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EDC62D8-A196-4CE4-A3EC-083353C11E31}"/>
              </a:ext>
            </a:extLst>
          </p:cNvPr>
          <p:cNvCxnSpPr/>
          <p:nvPr/>
        </p:nvCxnSpPr>
        <p:spPr>
          <a:xfrm>
            <a:off x="6120176" y="3222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4372719-14DC-41B3-BE06-0659150865BB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B9FFE85-D2E2-47D6-881E-4F85F1C10464}"/>
              </a:ext>
            </a:extLst>
          </p:cNvPr>
          <p:cNvSpPr txBox="1"/>
          <p:nvPr/>
        </p:nvSpPr>
        <p:spPr>
          <a:xfrm rot="16200000">
            <a:off x="65268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7DF0FE0-1D4B-48AB-9734-9908EB69035A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5F33CDB-0F31-4CD3-8363-056B8D151A84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2188838-FC58-415E-AA64-BC2172958DFF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2944689"/>
            <a:ext cx="4777208" cy="150229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7D5C4F7E-B56D-4317-8941-710B604DF3F1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253FAD6-4BAD-42A3-81C7-7B5AC0524C92}"/>
              </a:ext>
            </a:extLst>
          </p:cNvPr>
          <p:cNvCxnSpPr/>
          <p:nvPr/>
        </p:nvCxnSpPr>
        <p:spPr>
          <a:xfrm>
            <a:off x="2052000" y="2638800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C8C7A76-B8F9-4A45-B6B9-FB0FDFCE737E}"/>
              </a:ext>
            </a:extLst>
          </p:cNvPr>
          <p:cNvSpPr txBox="1"/>
          <p:nvPr/>
        </p:nvSpPr>
        <p:spPr>
          <a:xfrm rot="16200000">
            <a:off x="1915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DD0A63-AE9E-4884-95D3-E4563B09C710}"/>
              </a:ext>
            </a:extLst>
          </p:cNvPr>
          <p:cNvSpPr txBox="1"/>
          <p:nvPr/>
        </p:nvSpPr>
        <p:spPr>
          <a:xfrm>
            <a:off x="395536" y="47971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Недостатки: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6EA5C16-7139-4E21-875B-DC26CF0A0750}"/>
              </a:ext>
            </a:extLst>
          </p:cNvPr>
          <p:cNvSpPr txBox="1"/>
          <p:nvPr/>
        </p:nvSpPr>
        <p:spPr>
          <a:xfrm>
            <a:off x="323850" y="5229200"/>
            <a:ext cx="849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Использование связного списка по сути сводит прямой доступ к файлу к последовательному доступу.</a:t>
            </a:r>
          </a:p>
        </p:txBody>
      </p:sp>
    </p:spTree>
    <p:extLst>
      <p:ext uri="{BB962C8B-B14F-4D97-AF65-F5344CB8AC3E}">
        <p14:creationId xmlns:p14="http://schemas.microsoft.com/office/powerpoint/2010/main" val="23040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Связный список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2807836" y="262536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5689734" y="261542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06B024-A52E-447B-8943-C078E7B1ACCD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1C938C9-4743-4375-9A1B-E63C2525B8BD}"/>
              </a:ext>
            </a:extLst>
          </p:cNvPr>
          <p:cNvCxnSpPr/>
          <p:nvPr/>
        </p:nvCxnSpPr>
        <p:spPr>
          <a:xfrm>
            <a:off x="320384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0A06DA2-E364-4B97-A932-176A8F7C7671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E25B364-6B9C-4475-A742-E96693619B63}"/>
              </a:ext>
            </a:extLst>
          </p:cNvPr>
          <p:cNvCxnSpPr/>
          <p:nvPr/>
        </p:nvCxnSpPr>
        <p:spPr>
          <a:xfrm>
            <a:off x="4355976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DACB5D3C-8916-45D9-9C76-3CED64A869F6}"/>
              </a:ext>
            </a:extLst>
          </p:cNvPr>
          <p:cNvCxnSpPr/>
          <p:nvPr/>
        </p:nvCxnSpPr>
        <p:spPr>
          <a:xfrm>
            <a:off x="4932040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179820A-EE53-48CD-83EF-5E78FC2D0DEA}"/>
              </a:ext>
            </a:extLst>
          </p:cNvPr>
          <p:cNvCxnSpPr/>
          <p:nvPr/>
        </p:nvCxnSpPr>
        <p:spPr>
          <a:xfrm>
            <a:off x="5508104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22678DF-A7CC-46E2-8D1A-39A8B799B146}"/>
              </a:ext>
            </a:extLst>
          </p:cNvPr>
          <p:cNvCxnSpPr/>
          <p:nvPr/>
        </p:nvCxnSpPr>
        <p:spPr>
          <a:xfrm>
            <a:off x="608416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D785D6-D82B-4F86-B45D-73AE5BA69C4E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288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E8732CF-D43D-4694-97B0-A2905B41B91E}"/>
              </a:ext>
            </a:extLst>
          </p:cNvPr>
          <p:cNvCxnSpPr/>
          <p:nvPr/>
        </p:nvCxnSpPr>
        <p:spPr>
          <a:xfrm>
            <a:off x="2664000" y="3096000"/>
            <a:ext cx="61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D3C1E98-219F-415A-B4E9-20D4FA95EE45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3170B62-89DF-44F8-AED0-2E44C185A56B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EEFF7EB-10B2-4571-9012-2C6E7DFD2916}"/>
              </a:ext>
            </a:extLst>
          </p:cNvPr>
          <p:cNvCxnSpPr>
            <a:cxnSpLocks/>
          </p:cNvCxnSpPr>
          <p:nvPr/>
        </p:nvCxnSpPr>
        <p:spPr>
          <a:xfrm flipH="1">
            <a:off x="4392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1D711B8-8054-4E3E-9F50-BBE9FDE25334}"/>
              </a:ext>
            </a:extLst>
          </p:cNvPr>
          <p:cNvCxnSpPr>
            <a:cxnSpLocks/>
          </p:cNvCxnSpPr>
          <p:nvPr/>
        </p:nvCxnSpPr>
        <p:spPr>
          <a:xfrm>
            <a:off x="4428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C3D6ADC-998C-4DDE-A521-278BE7AFF590}"/>
              </a:ext>
            </a:extLst>
          </p:cNvPr>
          <p:cNvCxnSpPr/>
          <p:nvPr/>
        </p:nvCxnSpPr>
        <p:spPr>
          <a:xfrm>
            <a:off x="4392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2E96CDB-3311-460A-88E6-83FB28223BFF}"/>
              </a:ext>
            </a:extLst>
          </p:cNvPr>
          <p:cNvCxnSpPr>
            <a:cxnSpLocks/>
          </p:cNvCxnSpPr>
          <p:nvPr/>
        </p:nvCxnSpPr>
        <p:spPr>
          <a:xfrm flipH="1">
            <a:off x="4968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5876BC8-C09E-4D92-B57D-1B92AFCA0830}"/>
              </a:ext>
            </a:extLst>
          </p:cNvPr>
          <p:cNvCxnSpPr>
            <a:cxnSpLocks/>
          </p:cNvCxnSpPr>
          <p:nvPr/>
        </p:nvCxnSpPr>
        <p:spPr>
          <a:xfrm>
            <a:off x="5004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60346420-6625-496B-BCA4-235B73F3BA5D}"/>
              </a:ext>
            </a:extLst>
          </p:cNvPr>
          <p:cNvCxnSpPr/>
          <p:nvPr/>
        </p:nvCxnSpPr>
        <p:spPr>
          <a:xfrm>
            <a:off x="4968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51A96CB-4CA9-41C5-9072-A57ED788AA3D}"/>
              </a:ext>
            </a:extLst>
          </p:cNvPr>
          <p:cNvSpPr txBox="1"/>
          <p:nvPr/>
        </p:nvSpPr>
        <p:spPr>
          <a:xfrm rot="16200000">
            <a:off x="5371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279E7EB-BBC7-4CFB-9B38-DEDF9121EC20}"/>
              </a:ext>
            </a:extLst>
          </p:cNvPr>
          <p:cNvCxnSpPr>
            <a:cxnSpLocks/>
          </p:cNvCxnSpPr>
          <p:nvPr/>
        </p:nvCxnSpPr>
        <p:spPr>
          <a:xfrm flipH="1">
            <a:off x="3240000" y="2808000"/>
            <a:ext cx="1800" cy="432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FD0063F-9C08-40BB-B93F-BDB36FFB159E}"/>
              </a:ext>
            </a:extLst>
          </p:cNvPr>
          <p:cNvCxnSpPr/>
          <p:nvPr/>
        </p:nvCxnSpPr>
        <p:spPr>
          <a:xfrm flipV="1">
            <a:off x="3240000" y="3222000"/>
            <a:ext cx="234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1ECFDC07-0B49-45A2-936C-1C9CE6E2E42E}"/>
              </a:ext>
            </a:extLst>
          </p:cNvPr>
          <p:cNvCxnSpPr>
            <a:cxnSpLocks/>
          </p:cNvCxnSpPr>
          <p:nvPr/>
        </p:nvCxnSpPr>
        <p:spPr>
          <a:xfrm>
            <a:off x="5580112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096EB92-09C2-444F-8FCE-9689C1EBD5FC}"/>
              </a:ext>
            </a:extLst>
          </p:cNvPr>
          <p:cNvCxnSpPr>
            <a:cxnSpLocks/>
          </p:cNvCxnSpPr>
          <p:nvPr/>
        </p:nvCxnSpPr>
        <p:spPr>
          <a:xfrm flipH="1">
            <a:off x="6120128" y="2808000"/>
            <a:ext cx="1800" cy="414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5EEF43C-AD1D-4212-8B88-4A903CC5015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EDC62D8-A196-4CE4-A3EC-083353C11E31}"/>
              </a:ext>
            </a:extLst>
          </p:cNvPr>
          <p:cNvCxnSpPr/>
          <p:nvPr/>
        </p:nvCxnSpPr>
        <p:spPr>
          <a:xfrm>
            <a:off x="6120176" y="3222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4372719-14DC-41B3-BE06-0659150865BB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B9FFE85-D2E2-47D6-881E-4F85F1C10464}"/>
              </a:ext>
            </a:extLst>
          </p:cNvPr>
          <p:cNvSpPr txBox="1"/>
          <p:nvPr/>
        </p:nvSpPr>
        <p:spPr>
          <a:xfrm rot="16200000">
            <a:off x="65268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7DF0FE0-1D4B-48AB-9734-9908EB69035A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5F33CDB-0F31-4CD3-8363-056B8D151A84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2188838-FC58-415E-AA64-BC2172958DFF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2944689"/>
            <a:ext cx="4777208" cy="150229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7D5C4F7E-B56D-4317-8941-710B604DF3F1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253FAD6-4BAD-42A3-81C7-7B5AC0524C92}"/>
              </a:ext>
            </a:extLst>
          </p:cNvPr>
          <p:cNvCxnSpPr/>
          <p:nvPr/>
        </p:nvCxnSpPr>
        <p:spPr>
          <a:xfrm>
            <a:off x="2052000" y="2638800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C8C7A76-B8F9-4A45-B6B9-FB0FDFCE737E}"/>
              </a:ext>
            </a:extLst>
          </p:cNvPr>
          <p:cNvSpPr txBox="1"/>
          <p:nvPr/>
        </p:nvSpPr>
        <p:spPr>
          <a:xfrm rot="16200000">
            <a:off x="1915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DD0A63-AE9E-4884-95D3-E4563B09C710}"/>
              </a:ext>
            </a:extLst>
          </p:cNvPr>
          <p:cNvSpPr txBox="1"/>
          <p:nvPr/>
        </p:nvSpPr>
        <p:spPr>
          <a:xfrm>
            <a:off x="395536" y="47971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Недостатки: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6EA5C16-7139-4E21-875B-DC26CF0A0750}"/>
              </a:ext>
            </a:extLst>
          </p:cNvPr>
          <p:cNvSpPr txBox="1"/>
          <p:nvPr/>
        </p:nvSpPr>
        <p:spPr>
          <a:xfrm>
            <a:off x="323850" y="5229200"/>
            <a:ext cx="849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Дополнительные потери дисковой памяти из-за хранения указателей в блоках.</a:t>
            </a:r>
          </a:p>
        </p:txBody>
      </p:sp>
    </p:spTree>
    <p:extLst>
      <p:ext uri="{BB962C8B-B14F-4D97-AF65-F5344CB8AC3E}">
        <p14:creationId xmlns:p14="http://schemas.microsoft.com/office/powerpoint/2010/main" val="37914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Связный список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2807836" y="262536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5689734" y="261542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06B024-A52E-447B-8943-C078E7B1ACCD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1C938C9-4743-4375-9A1B-E63C2525B8BD}"/>
              </a:ext>
            </a:extLst>
          </p:cNvPr>
          <p:cNvCxnSpPr/>
          <p:nvPr/>
        </p:nvCxnSpPr>
        <p:spPr>
          <a:xfrm>
            <a:off x="320384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0A06DA2-E364-4B97-A932-176A8F7C7671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E25B364-6B9C-4475-A742-E96693619B63}"/>
              </a:ext>
            </a:extLst>
          </p:cNvPr>
          <p:cNvCxnSpPr/>
          <p:nvPr/>
        </p:nvCxnSpPr>
        <p:spPr>
          <a:xfrm>
            <a:off x="4355976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DACB5D3C-8916-45D9-9C76-3CED64A869F6}"/>
              </a:ext>
            </a:extLst>
          </p:cNvPr>
          <p:cNvCxnSpPr/>
          <p:nvPr/>
        </p:nvCxnSpPr>
        <p:spPr>
          <a:xfrm>
            <a:off x="4932040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179820A-EE53-48CD-83EF-5E78FC2D0DEA}"/>
              </a:ext>
            </a:extLst>
          </p:cNvPr>
          <p:cNvCxnSpPr/>
          <p:nvPr/>
        </p:nvCxnSpPr>
        <p:spPr>
          <a:xfrm>
            <a:off x="5508104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22678DF-A7CC-46E2-8D1A-39A8B799B146}"/>
              </a:ext>
            </a:extLst>
          </p:cNvPr>
          <p:cNvCxnSpPr/>
          <p:nvPr/>
        </p:nvCxnSpPr>
        <p:spPr>
          <a:xfrm>
            <a:off x="608416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D785D6-D82B-4F86-B45D-73AE5BA69C4E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288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E8732CF-D43D-4694-97B0-A2905B41B91E}"/>
              </a:ext>
            </a:extLst>
          </p:cNvPr>
          <p:cNvCxnSpPr/>
          <p:nvPr/>
        </p:nvCxnSpPr>
        <p:spPr>
          <a:xfrm>
            <a:off x="2664000" y="3096000"/>
            <a:ext cx="61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D3C1E98-219F-415A-B4E9-20D4FA95EE45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3170B62-89DF-44F8-AED0-2E44C185A56B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EEFF7EB-10B2-4571-9012-2C6E7DFD2916}"/>
              </a:ext>
            </a:extLst>
          </p:cNvPr>
          <p:cNvCxnSpPr>
            <a:cxnSpLocks/>
          </p:cNvCxnSpPr>
          <p:nvPr/>
        </p:nvCxnSpPr>
        <p:spPr>
          <a:xfrm flipH="1">
            <a:off x="4392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1D711B8-8054-4E3E-9F50-BBE9FDE25334}"/>
              </a:ext>
            </a:extLst>
          </p:cNvPr>
          <p:cNvCxnSpPr>
            <a:cxnSpLocks/>
          </p:cNvCxnSpPr>
          <p:nvPr/>
        </p:nvCxnSpPr>
        <p:spPr>
          <a:xfrm>
            <a:off x="4428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C3D6ADC-998C-4DDE-A521-278BE7AFF590}"/>
              </a:ext>
            </a:extLst>
          </p:cNvPr>
          <p:cNvCxnSpPr/>
          <p:nvPr/>
        </p:nvCxnSpPr>
        <p:spPr>
          <a:xfrm>
            <a:off x="4392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2E96CDB-3311-460A-88E6-83FB28223BFF}"/>
              </a:ext>
            </a:extLst>
          </p:cNvPr>
          <p:cNvCxnSpPr>
            <a:cxnSpLocks/>
          </p:cNvCxnSpPr>
          <p:nvPr/>
        </p:nvCxnSpPr>
        <p:spPr>
          <a:xfrm flipH="1">
            <a:off x="4968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5876BC8-C09E-4D92-B57D-1B92AFCA0830}"/>
              </a:ext>
            </a:extLst>
          </p:cNvPr>
          <p:cNvCxnSpPr>
            <a:cxnSpLocks/>
          </p:cNvCxnSpPr>
          <p:nvPr/>
        </p:nvCxnSpPr>
        <p:spPr>
          <a:xfrm>
            <a:off x="5004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60346420-6625-496B-BCA4-235B73F3BA5D}"/>
              </a:ext>
            </a:extLst>
          </p:cNvPr>
          <p:cNvCxnSpPr/>
          <p:nvPr/>
        </p:nvCxnSpPr>
        <p:spPr>
          <a:xfrm>
            <a:off x="4968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51A96CB-4CA9-41C5-9072-A57ED788AA3D}"/>
              </a:ext>
            </a:extLst>
          </p:cNvPr>
          <p:cNvSpPr txBox="1"/>
          <p:nvPr/>
        </p:nvSpPr>
        <p:spPr>
          <a:xfrm rot="16200000">
            <a:off x="5371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279E7EB-BBC7-4CFB-9B38-DEDF9121EC20}"/>
              </a:ext>
            </a:extLst>
          </p:cNvPr>
          <p:cNvCxnSpPr>
            <a:cxnSpLocks/>
          </p:cNvCxnSpPr>
          <p:nvPr/>
        </p:nvCxnSpPr>
        <p:spPr>
          <a:xfrm flipH="1">
            <a:off x="3240000" y="2808000"/>
            <a:ext cx="1800" cy="432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FD0063F-9C08-40BB-B93F-BDB36FFB159E}"/>
              </a:ext>
            </a:extLst>
          </p:cNvPr>
          <p:cNvCxnSpPr/>
          <p:nvPr/>
        </p:nvCxnSpPr>
        <p:spPr>
          <a:xfrm flipV="1">
            <a:off x="3240000" y="3222000"/>
            <a:ext cx="234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1ECFDC07-0B49-45A2-936C-1C9CE6E2E42E}"/>
              </a:ext>
            </a:extLst>
          </p:cNvPr>
          <p:cNvCxnSpPr>
            <a:cxnSpLocks/>
          </p:cNvCxnSpPr>
          <p:nvPr/>
        </p:nvCxnSpPr>
        <p:spPr>
          <a:xfrm>
            <a:off x="5580112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096EB92-09C2-444F-8FCE-9689C1EBD5FC}"/>
              </a:ext>
            </a:extLst>
          </p:cNvPr>
          <p:cNvCxnSpPr>
            <a:cxnSpLocks/>
          </p:cNvCxnSpPr>
          <p:nvPr/>
        </p:nvCxnSpPr>
        <p:spPr>
          <a:xfrm flipH="1">
            <a:off x="6120128" y="2808000"/>
            <a:ext cx="1800" cy="414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5EEF43C-AD1D-4212-8B88-4A903CC5015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EDC62D8-A196-4CE4-A3EC-083353C11E31}"/>
              </a:ext>
            </a:extLst>
          </p:cNvPr>
          <p:cNvCxnSpPr/>
          <p:nvPr/>
        </p:nvCxnSpPr>
        <p:spPr>
          <a:xfrm>
            <a:off x="6120176" y="3222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4372719-14DC-41B3-BE06-0659150865BB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B9FFE85-D2E2-47D6-881E-4F85F1C10464}"/>
              </a:ext>
            </a:extLst>
          </p:cNvPr>
          <p:cNvSpPr txBox="1"/>
          <p:nvPr/>
        </p:nvSpPr>
        <p:spPr>
          <a:xfrm rot="16200000">
            <a:off x="65268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7DF0FE0-1D4B-48AB-9734-9908EB69035A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5F33CDB-0F31-4CD3-8363-056B8D151A84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2188838-FC58-415E-AA64-BC2172958DFF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2944689"/>
            <a:ext cx="4777208" cy="150229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7D5C4F7E-B56D-4317-8941-710B604DF3F1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253FAD6-4BAD-42A3-81C7-7B5AC0524C92}"/>
              </a:ext>
            </a:extLst>
          </p:cNvPr>
          <p:cNvCxnSpPr/>
          <p:nvPr/>
        </p:nvCxnSpPr>
        <p:spPr>
          <a:xfrm>
            <a:off x="2052000" y="2638800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C8C7A76-B8F9-4A45-B6B9-FB0FDFCE737E}"/>
              </a:ext>
            </a:extLst>
          </p:cNvPr>
          <p:cNvSpPr txBox="1"/>
          <p:nvPr/>
        </p:nvSpPr>
        <p:spPr>
          <a:xfrm rot="16200000">
            <a:off x="1915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DD0A63-AE9E-4884-95D3-E4563B09C710}"/>
              </a:ext>
            </a:extLst>
          </p:cNvPr>
          <p:cNvSpPr txBox="1"/>
          <p:nvPr/>
        </p:nvSpPr>
        <p:spPr>
          <a:xfrm>
            <a:off x="395536" y="47971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Недостатки: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6EA5C16-7139-4E21-875B-DC26CF0A0750}"/>
              </a:ext>
            </a:extLst>
          </p:cNvPr>
          <p:cNvSpPr txBox="1"/>
          <p:nvPr/>
        </p:nvSpPr>
        <p:spPr>
          <a:xfrm>
            <a:off x="323850" y="5229200"/>
            <a:ext cx="84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Ненадежность хранения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8444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930362-4273-4578-BD81-AED7D29B362F}"/>
              </a:ext>
            </a:extLst>
          </p:cNvPr>
          <p:cNvGraphicFramePr>
            <a:graphicFrameLocks noGrp="1"/>
          </p:cNvGraphicFramePr>
          <p:nvPr/>
        </p:nvGraphicFramePr>
        <p:xfrm>
          <a:off x="2221200" y="3540616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664">
                  <a:extLst>
                    <a:ext uri="{9D8B030D-6E8A-4147-A177-3AD203B41FA5}">
                      <a16:colId xmlns:a16="http://schemas.microsoft.com/office/drawing/2014/main" val="220637894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914329322"/>
                    </a:ext>
                  </a:extLst>
                </a:gridCol>
                <a:gridCol w="1368936">
                  <a:extLst>
                    <a:ext uri="{9D8B030D-6E8A-4147-A177-3AD203B41FA5}">
                      <a16:colId xmlns:a16="http://schemas.microsoft.com/office/drawing/2014/main" val="243349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3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7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01395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91DD95A6-918A-44CD-89FC-3903D089B393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4284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20499" name="Таблица 20498">
            <a:extLst>
              <a:ext uri="{FF2B5EF4-FFF2-40B4-BE49-F238E27FC236}">
                <a16:creationId xmlns:a16="http://schemas.microsoft.com/office/drawing/2014/main" id="{578FEE5E-4D1A-4EE1-B60D-04DD8C68DD57}"/>
              </a:ext>
            </a:extLst>
          </p:cNvPr>
          <p:cNvGraphicFramePr>
            <a:graphicFrameLocks noGrp="1"/>
          </p:cNvGraphicFramePr>
          <p:nvPr/>
        </p:nvGraphicFramePr>
        <p:xfrm>
          <a:off x="2219400" y="3913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7136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BEFAB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Связный список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solidFill>
            <a:srgbClr val="BEFAB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A8739-4406-4F6D-94FB-E8BDD5B1C0D6}"/>
              </a:ext>
            </a:extLst>
          </p:cNvPr>
          <p:cNvSpPr txBox="1"/>
          <p:nvPr/>
        </p:nvSpPr>
        <p:spPr>
          <a:xfrm>
            <a:off x="399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48138D-9D7C-4472-869C-BAA93EC30A68}"/>
              </a:ext>
            </a:extLst>
          </p:cNvPr>
          <p:cNvSpPr txBox="1"/>
          <p:nvPr/>
        </p:nvSpPr>
        <p:spPr>
          <a:xfrm>
            <a:off x="4572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F6677-F201-46E0-86EF-6825660545B3}"/>
              </a:ext>
            </a:extLst>
          </p:cNvPr>
          <p:cNvSpPr txBox="1"/>
          <p:nvPr/>
        </p:nvSpPr>
        <p:spPr>
          <a:xfrm>
            <a:off x="5148128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C09FDF-5BAF-4271-BA78-01A9F8BD17FC}"/>
              </a:ext>
            </a:extLst>
          </p:cNvPr>
          <p:cNvSpPr txBox="1"/>
          <p:nvPr/>
        </p:nvSpPr>
        <p:spPr>
          <a:xfrm>
            <a:off x="2807836" y="262536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2EA19-B941-44E4-9A60-8205F6F3C65C}"/>
              </a:ext>
            </a:extLst>
          </p:cNvPr>
          <p:cNvSpPr txBox="1"/>
          <p:nvPr/>
        </p:nvSpPr>
        <p:spPr>
          <a:xfrm>
            <a:off x="5689734" y="261542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998D3-2EA5-4215-95EA-F5CD87ED7031}"/>
              </a:ext>
            </a:extLst>
          </p:cNvPr>
          <p:cNvSpPr txBox="1"/>
          <p:nvPr/>
        </p:nvSpPr>
        <p:spPr>
          <a:xfrm>
            <a:off x="3372544" y="392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21CB7-DCAA-4C68-9277-8B366EFD273F}"/>
              </a:ext>
            </a:extLst>
          </p:cNvPr>
          <p:cNvSpPr txBox="1"/>
          <p:nvPr/>
        </p:nvSpPr>
        <p:spPr>
          <a:xfrm>
            <a:off x="3372544" y="428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22B81A-D118-4E12-A1D6-23BC65BB3630}"/>
              </a:ext>
            </a:extLst>
          </p:cNvPr>
          <p:cNvSpPr txBox="1"/>
          <p:nvPr/>
        </p:nvSpPr>
        <p:spPr>
          <a:xfrm>
            <a:off x="2652464" y="391331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57B855-B617-4A21-8B12-A6FF497F5711}"/>
              </a:ext>
            </a:extLst>
          </p:cNvPr>
          <p:cNvSpPr txBox="1"/>
          <p:nvPr/>
        </p:nvSpPr>
        <p:spPr>
          <a:xfrm>
            <a:off x="2652464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8A95D-4204-4C53-BA8D-247A861DB701}"/>
              </a:ext>
            </a:extLst>
          </p:cNvPr>
          <p:cNvSpPr txBox="1"/>
          <p:nvPr/>
        </p:nvSpPr>
        <p:spPr>
          <a:xfrm>
            <a:off x="7477000" y="393305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1B0EC-8947-4ECA-8AF7-1B9F9F63D13A}"/>
              </a:ext>
            </a:extLst>
          </p:cNvPr>
          <p:cNvSpPr txBox="1"/>
          <p:nvPr/>
        </p:nvSpPr>
        <p:spPr>
          <a:xfrm>
            <a:off x="7477000" y="429309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467480" y="38483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 «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58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rgbClr val="E4B3B2"/>
              </a:gs>
              <a:gs pos="59000">
                <a:srgbClr val="BEFAB4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12C210-0B37-4140-B7F2-6C22D4AC12A6}"/>
              </a:ext>
            </a:extLst>
          </p:cNvPr>
          <p:cNvSpPr txBox="1"/>
          <p:nvPr/>
        </p:nvSpPr>
        <p:spPr>
          <a:xfrm>
            <a:off x="1746000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06B024-A52E-447B-8943-C078E7B1ACCD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1C938C9-4743-4375-9A1B-E63C2525B8BD}"/>
              </a:ext>
            </a:extLst>
          </p:cNvPr>
          <p:cNvCxnSpPr/>
          <p:nvPr/>
        </p:nvCxnSpPr>
        <p:spPr>
          <a:xfrm>
            <a:off x="320384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0A06DA2-E364-4B97-A932-176A8F7C7671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E25B364-6B9C-4475-A742-E96693619B63}"/>
              </a:ext>
            </a:extLst>
          </p:cNvPr>
          <p:cNvCxnSpPr/>
          <p:nvPr/>
        </p:nvCxnSpPr>
        <p:spPr>
          <a:xfrm>
            <a:off x="4355976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DACB5D3C-8916-45D9-9C76-3CED64A869F6}"/>
              </a:ext>
            </a:extLst>
          </p:cNvPr>
          <p:cNvCxnSpPr/>
          <p:nvPr/>
        </p:nvCxnSpPr>
        <p:spPr>
          <a:xfrm>
            <a:off x="4932040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179820A-EE53-48CD-83EF-5E78FC2D0DEA}"/>
              </a:ext>
            </a:extLst>
          </p:cNvPr>
          <p:cNvCxnSpPr/>
          <p:nvPr/>
        </p:nvCxnSpPr>
        <p:spPr>
          <a:xfrm>
            <a:off x="5508104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22678DF-A7CC-46E2-8D1A-39A8B799B146}"/>
              </a:ext>
            </a:extLst>
          </p:cNvPr>
          <p:cNvCxnSpPr/>
          <p:nvPr/>
        </p:nvCxnSpPr>
        <p:spPr>
          <a:xfrm>
            <a:off x="6084168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AD785D6-D82B-4F86-B45D-73AE5BA69C4E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288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E8732CF-D43D-4694-97B0-A2905B41B91E}"/>
              </a:ext>
            </a:extLst>
          </p:cNvPr>
          <p:cNvCxnSpPr/>
          <p:nvPr/>
        </p:nvCxnSpPr>
        <p:spPr>
          <a:xfrm>
            <a:off x="2664000" y="3096000"/>
            <a:ext cx="61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D3C1E98-219F-415A-B4E9-20D4FA95EE45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3170B62-89DF-44F8-AED0-2E44C185A56B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EEFF7EB-10B2-4571-9012-2C6E7DFD2916}"/>
              </a:ext>
            </a:extLst>
          </p:cNvPr>
          <p:cNvCxnSpPr>
            <a:cxnSpLocks/>
          </p:cNvCxnSpPr>
          <p:nvPr/>
        </p:nvCxnSpPr>
        <p:spPr>
          <a:xfrm flipH="1">
            <a:off x="4392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1D711B8-8054-4E3E-9F50-BBE9FDE25334}"/>
              </a:ext>
            </a:extLst>
          </p:cNvPr>
          <p:cNvCxnSpPr>
            <a:cxnSpLocks/>
          </p:cNvCxnSpPr>
          <p:nvPr/>
        </p:nvCxnSpPr>
        <p:spPr>
          <a:xfrm>
            <a:off x="4428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C3D6ADC-998C-4DDE-A521-278BE7AFF590}"/>
              </a:ext>
            </a:extLst>
          </p:cNvPr>
          <p:cNvCxnSpPr/>
          <p:nvPr/>
        </p:nvCxnSpPr>
        <p:spPr>
          <a:xfrm>
            <a:off x="4392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2E96CDB-3311-460A-88E6-83FB28223BFF}"/>
              </a:ext>
            </a:extLst>
          </p:cNvPr>
          <p:cNvCxnSpPr>
            <a:cxnSpLocks/>
          </p:cNvCxnSpPr>
          <p:nvPr/>
        </p:nvCxnSpPr>
        <p:spPr>
          <a:xfrm flipH="1">
            <a:off x="4968000" y="2808000"/>
            <a:ext cx="180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5876BC8-C09E-4D92-B57D-1B92AFCA0830}"/>
              </a:ext>
            </a:extLst>
          </p:cNvPr>
          <p:cNvCxnSpPr>
            <a:cxnSpLocks/>
          </p:cNvCxnSpPr>
          <p:nvPr/>
        </p:nvCxnSpPr>
        <p:spPr>
          <a:xfrm>
            <a:off x="5004000" y="2916000"/>
            <a:ext cx="0" cy="1765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60346420-6625-496B-BCA4-235B73F3BA5D}"/>
              </a:ext>
            </a:extLst>
          </p:cNvPr>
          <p:cNvCxnSpPr/>
          <p:nvPr/>
        </p:nvCxnSpPr>
        <p:spPr>
          <a:xfrm>
            <a:off x="4968048" y="3096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51A96CB-4CA9-41C5-9072-A57ED788AA3D}"/>
              </a:ext>
            </a:extLst>
          </p:cNvPr>
          <p:cNvSpPr txBox="1"/>
          <p:nvPr/>
        </p:nvSpPr>
        <p:spPr>
          <a:xfrm rot="16200000">
            <a:off x="5371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279E7EB-BBC7-4CFB-9B38-DEDF9121EC20}"/>
              </a:ext>
            </a:extLst>
          </p:cNvPr>
          <p:cNvCxnSpPr>
            <a:cxnSpLocks/>
          </p:cNvCxnSpPr>
          <p:nvPr/>
        </p:nvCxnSpPr>
        <p:spPr>
          <a:xfrm flipH="1">
            <a:off x="3240000" y="2808000"/>
            <a:ext cx="1800" cy="432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FD0063F-9C08-40BB-B93F-BDB36FFB159E}"/>
              </a:ext>
            </a:extLst>
          </p:cNvPr>
          <p:cNvCxnSpPr/>
          <p:nvPr/>
        </p:nvCxnSpPr>
        <p:spPr>
          <a:xfrm flipV="1">
            <a:off x="3240000" y="3222000"/>
            <a:ext cx="234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1ECFDC07-0B49-45A2-936C-1C9CE6E2E42E}"/>
              </a:ext>
            </a:extLst>
          </p:cNvPr>
          <p:cNvCxnSpPr>
            <a:cxnSpLocks/>
          </p:cNvCxnSpPr>
          <p:nvPr/>
        </p:nvCxnSpPr>
        <p:spPr>
          <a:xfrm>
            <a:off x="5580112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096EB92-09C2-444F-8FCE-9689C1EBD5FC}"/>
              </a:ext>
            </a:extLst>
          </p:cNvPr>
          <p:cNvCxnSpPr>
            <a:cxnSpLocks/>
          </p:cNvCxnSpPr>
          <p:nvPr/>
        </p:nvCxnSpPr>
        <p:spPr>
          <a:xfrm flipH="1">
            <a:off x="6120128" y="2808000"/>
            <a:ext cx="1800" cy="414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5EEF43C-AD1D-4212-8B88-4A903CC5015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EDC62D8-A196-4CE4-A3EC-083353C11E31}"/>
              </a:ext>
            </a:extLst>
          </p:cNvPr>
          <p:cNvCxnSpPr/>
          <p:nvPr/>
        </p:nvCxnSpPr>
        <p:spPr>
          <a:xfrm>
            <a:off x="6120176" y="3222000"/>
            <a:ext cx="3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4372719-14DC-41B3-BE06-0659150865BB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B9FFE85-D2E2-47D6-881E-4F85F1C10464}"/>
              </a:ext>
            </a:extLst>
          </p:cNvPr>
          <p:cNvSpPr txBox="1"/>
          <p:nvPr/>
        </p:nvSpPr>
        <p:spPr>
          <a:xfrm rot="16200000">
            <a:off x="65268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7DF0FE0-1D4B-48AB-9734-9908EB69035A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53272" cy="76247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5F33CDB-0F31-4CD3-8363-056B8D151A84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919874"/>
            <a:ext cx="3625080" cy="114225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2188838-FC58-415E-AA64-BC2172958DFF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2944689"/>
            <a:ext cx="4777208" cy="150229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7D5C4F7E-B56D-4317-8941-710B604DF3F1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924944"/>
            <a:ext cx="383704" cy="61567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253FAD6-4BAD-42A3-81C7-7B5AC0524C92}"/>
              </a:ext>
            </a:extLst>
          </p:cNvPr>
          <p:cNvCxnSpPr/>
          <p:nvPr/>
        </p:nvCxnSpPr>
        <p:spPr>
          <a:xfrm>
            <a:off x="2052000" y="2638800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C8C7A76-B8F9-4A45-B6B9-FB0FDFCE737E}"/>
              </a:ext>
            </a:extLst>
          </p:cNvPr>
          <p:cNvSpPr txBox="1"/>
          <p:nvPr/>
        </p:nvSpPr>
        <p:spPr>
          <a:xfrm rot="16200000">
            <a:off x="1915200" y="2674800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DD0A63-AE9E-4884-95D3-E4563B09C710}"/>
              </a:ext>
            </a:extLst>
          </p:cNvPr>
          <p:cNvSpPr txBox="1"/>
          <p:nvPr/>
        </p:nvSpPr>
        <p:spPr>
          <a:xfrm>
            <a:off x="395536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имеет прямых аналогов в схемах управления оперативной памятью. </a:t>
            </a:r>
          </a:p>
        </p:txBody>
      </p:sp>
    </p:spTree>
    <p:extLst>
      <p:ext uri="{BB962C8B-B14F-4D97-AF65-F5344CB8AC3E}">
        <p14:creationId xmlns:p14="http://schemas.microsoft.com/office/powerpoint/2010/main" val="354834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Связный список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E710D05D-FC37-4B46-8F71-A63043324D53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B2AD32BF-4098-4171-9B20-300F518DE719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071F511-D118-4E88-A9EF-2FC1D30E6473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FD48ADD2-DD1E-4789-87D6-A1E0D201A396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C450A4B8-A9C6-4E45-93B0-768865E417A1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432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EC6CED9E-4FBA-42BF-8EEF-6BA755916F83}"/>
              </a:ext>
            </a:extLst>
          </p:cNvPr>
          <p:cNvCxnSpPr/>
          <p:nvPr/>
        </p:nvCxnSpPr>
        <p:spPr>
          <a:xfrm flipV="1">
            <a:off x="2664000" y="3222000"/>
            <a:ext cx="3492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6A110FB1-1A10-4175-9CDC-5CCA46B9422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FEC0317F-3A42-4C10-A882-4900A6FD6E41}"/>
              </a:ext>
            </a:extLst>
          </p:cNvPr>
          <p:cNvCxnSpPr>
            <a:cxnSpLocks/>
          </p:cNvCxnSpPr>
          <p:nvPr/>
        </p:nvCxnSpPr>
        <p:spPr>
          <a:xfrm flipH="1">
            <a:off x="6696000" y="2808000"/>
            <a:ext cx="1800" cy="2808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925D94B5-3441-4A06-A147-09AA5F3C20D8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872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54A0E563-449F-4E36-A4A7-13E787EBBB2A}"/>
              </a:ext>
            </a:extLst>
          </p:cNvPr>
          <p:cNvCxnSpPr/>
          <p:nvPr/>
        </p:nvCxnSpPr>
        <p:spPr>
          <a:xfrm flipV="1">
            <a:off x="3276000" y="3088800"/>
            <a:ext cx="342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5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8" grpId="0" animBg="1"/>
      <p:bldP spid="5" grpId="0"/>
      <p:bldP spid="44" grpId="0"/>
      <p:bldP spid="50" grpId="0"/>
      <p:bldP spid="10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 (File Allocation Table)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7301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1043608" y="3573016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251520" y="4797152"/>
            <a:ext cx="8615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FCB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хранится частично в директории, а частично - в отдельной структуре.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E710D05D-FC37-4B46-8F71-A63043324D53}"/>
              </a:ext>
            </a:extLst>
          </p:cNvPr>
          <p:cNvCxnSpPr/>
          <p:nvPr/>
        </p:nvCxnSpPr>
        <p:spPr>
          <a:xfrm>
            <a:off x="2627784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B2AD32BF-4098-4171-9B20-300F518DE719}"/>
              </a:ext>
            </a:extLst>
          </p:cNvPr>
          <p:cNvCxnSpPr/>
          <p:nvPr/>
        </p:nvCxnSpPr>
        <p:spPr>
          <a:xfrm>
            <a:off x="3779912" y="2636912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071F511-D118-4E88-A9EF-2FC1D30E6473}"/>
              </a:ext>
            </a:extLst>
          </p:cNvPr>
          <p:cNvSpPr txBox="1"/>
          <p:nvPr/>
        </p:nvSpPr>
        <p:spPr>
          <a:xfrm rot="16200000">
            <a:off x="3649460" y="2676313"/>
            <a:ext cx="332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FD48ADD2-DD1E-4789-87D6-A1E0D201A396}"/>
              </a:ext>
            </a:extLst>
          </p:cNvPr>
          <p:cNvCxnSpPr/>
          <p:nvPr/>
        </p:nvCxnSpPr>
        <p:spPr>
          <a:xfrm>
            <a:off x="6660232" y="2636944"/>
            <a:ext cx="0" cy="28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C450A4B8-A9C6-4E45-93B0-768865E417A1}"/>
              </a:ext>
            </a:extLst>
          </p:cNvPr>
          <p:cNvCxnSpPr>
            <a:cxnSpLocks/>
          </p:cNvCxnSpPr>
          <p:nvPr/>
        </p:nvCxnSpPr>
        <p:spPr>
          <a:xfrm flipH="1">
            <a:off x="2664000" y="2808000"/>
            <a:ext cx="1800" cy="432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EC6CED9E-4FBA-42BF-8EEF-6BA755916F83}"/>
              </a:ext>
            </a:extLst>
          </p:cNvPr>
          <p:cNvCxnSpPr/>
          <p:nvPr/>
        </p:nvCxnSpPr>
        <p:spPr>
          <a:xfrm flipV="1">
            <a:off x="2664000" y="3222000"/>
            <a:ext cx="3492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6A110FB1-1A10-4175-9CDC-5CCA46B9422B}"/>
              </a:ext>
            </a:extLst>
          </p:cNvPr>
          <p:cNvCxnSpPr>
            <a:cxnSpLocks/>
          </p:cNvCxnSpPr>
          <p:nvPr/>
        </p:nvCxnSpPr>
        <p:spPr>
          <a:xfrm>
            <a:off x="6156128" y="2916000"/>
            <a:ext cx="0" cy="30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FEC0317F-3A42-4C10-A882-4900A6FD6E41}"/>
              </a:ext>
            </a:extLst>
          </p:cNvPr>
          <p:cNvCxnSpPr>
            <a:cxnSpLocks/>
          </p:cNvCxnSpPr>
          <p:nvPr/>
        </p:nvCxnSpPr>
        <p:spPr>
          <a:xfrm flipH="1">
            <a:off x="6696000" y="2808000"/>
            <a:ext cx="1800" cy="2808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925D94B5-3441-4A06-A147-09AA5F3C20D8}"/>
              </a:ext>
            </a:extLst>
          </p:cNvPr>
          <p:cNvCxnSpPr>
            <a:cxnSpLocks/>
          </p:cNvCxnSpPr>
          <p:nvPr/>
        </p:nvCxnSpPr>
        <p:spPr>
          <a:xfrm>
            <a:off x="3274056" y="2916000"/>
            <a:ext cx="0" cy="1872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triangle" w="sm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54A0E563-449F-4E36-A4A7-13E787EBBB2A}"/>
              </a:ext>
            </a:extLst>
          </p:cNvPr>
          <p:cNvCxnSpPr/>
          <p:nvPr/>
        </p:nvCxnSpPr>
        <p:spPr>
          <a:xfrm flipV="1">
            <a:off x="3276000" y="3088800"/>
            <a:ext cx="3420000" cy="1982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0DFFB67-16C4-473D-A86C-07D8D7058802}"/>
              </a:ext>
            </a:extLst>
          </p:cNvPr>
          <p:cNvSpPr/>
          <p:nvPr/>
        </p:nvSpPr>
        <p:spPr bwMode="gray">
          <a:xfrm>
            <a:off x="154766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96707F5-1EFC-481D-8F7E-792F14E15BC9}"/>
              </a:ext>
            </a:extLst>
          </p:cNvPr>
          <p:cNvSpPr/>
          <p:nvPr/>
        </p:nvSpPr>
        <p:spPr bwMode="gray">
          <a:xfrm>
            <a:off x="212372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2101098-C30B-4BDF-97D9-9E6B8061832C}"/>
              </a:ext>
            </a:extLst>
          </p:cNvPr>
          <p:cNvSpPr/>
          <p:nvPr/>
        </p:nvSpPr>
        <p:spPr bwMode="gray">
          <a:xfrm>
            <a:off x="2699792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4D6E65C-A635-4DCC-B260-15D6E5EE3276}"/>
              </a:ext>
            </a:extLst>
          </p:cNvPr>
          <p:cNvSpPr/>
          <p:nvPr/>
        </p:nvSpPr>
        <p:spPr bwMode="gray">
          <a:xfrm>
            <a:off x="3275856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E0D6291-0D2B-4724-B6CF-C044FF475DF5}"/>
              </a:ext>
            </a:extLst>
          </p:cNvPr>
          <p:cNvSpPr/>
          <p:nvPr/>
        </p:nvSpPr>
        <p:spPr bwMode="gray">
          <a:xfrm>
            <a:off x="3851920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30D7B57-95C1-47B1-AC20-7B978923127B}"/>
              </a:ext>
            </a:extLst>
          </p:cNvPr>
          <p:cNvSpPr/>
          <p:nvPr/>
        </p:nvSpPr>
        <p:spPr bwMode="gray">
          <a:xfrm>
            <a:off x="442798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D38B81-E802-4B2F-A025-C7BAB4CB0258}"/>
              </a:ext>
            </a:extLst>
          </p:cNvPr>
          <p:cNvSpPr/>
          <p:nvPr/>
        </p:nvSpPr>
        <p:spPr bwMode="gray">
          <a:xfrm>
            <a:off x="500404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565C319-9B3D-416E-B80E-92B784F99FF2}"/>
              </a:ext>
            </a:extLst>
          </p:cNvPr>
          <p:cNvSpPr/>
          <p:nvPr/>
        </p:nvSpPr>
        <p:spPr bwMode="gray">
          <a:xfrm>
            <a:off x="5580112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DCD8238-99C8-4AF6-948E-3C0408245F40}"/>
              </a:ext>
            </a:extLst>
          </p:cNvPr>
          <p:cNvSpPr/>
          <p:nvPr/>
        </p:nvSpPr>
        <p:spPr bwMode="gray">
          <a:xfrm>
            <a:off x="6156176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0C8E950-D660-4A91-B5A6-09963929DDCF}"/>
              </a:ext>
            </a:extLst>
          </p:cNvPr>
          <p:cNvSpPr/>
          <p:nvPr/>
        </p:nvSpPr>
        <p:spPr bwMode="gray">
          <a:xfrm>
            <a:off x="6732240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220FD6F-6B60-461D-B903-A54582421CCD}"/>
              </a:ext>
            </a:extLst>
          </p:cNvPr>
          <p:cNvSpPr/>
          <p:nvPr/>
        </p:nvSpPr>
        <p:spPr bwMode="gray">
          <a:xfrm>
            <a:off x="730830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C097447-6809-4DA9-A97B-60A060DBA6EA}"/>
              </a:ext>
            </a:extLst>
          </p:cNvPr>
          <p:cNvSpPr/>
          <p:nvPr/>
        </p:nvSpPr>
        <p:spPr bwMode="gray">
          <a:xfrm>
            <a:off x="788436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93944-0F98-4067-BA9E-72A875F6E172}"/>
              </a:ext>
            </a:extLst>
          </p:cNvPr>
          <p:cNvSpPr txBox="1"/>
          <p:nvPr/>
        </p:nvSpPr>
        <p:spPr>
          <a:xfrm>
            <a:off x="8435382" y="425302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AE87D2F-CD54-4108-8103-B0DF9A344D25}"/>
              </a:ext>
            </a:extLst>
          </p:cNvPr>
          <p:cNvSpPr txBox="1"/>
          <p:nvPr/>
        </p:nvSpPr>
        <p:spPr>
          <a:xfrm>
            <a:off x="1691680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374DF6-3401-4955-BE69-323A563F4C5E}"/>
              </a:ext>
            </a:extLst>
          </p:cNvPr>
          <p:cNvSpPr txBox="1"/>
          <p:nvPr/>
        </p:nvSpPr>
        <p:spPr>
          <a:xfrm>
            <a:off x="2267744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7FD3D3-3E86-4B18-ACBB-69240AFE60D1}"/>
              </a:ext>
            </a:extLst>
          </p:cNvPr>
          <p:cNvSpPr txBox="1"/>
          <p:nvPr/>
        </p:nvSpPr>
        <p:spPr>
          <a:xfrm>
            <a:off x="2843808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9F3CE6-4EC1-4F9C-8EBA-FD2542614FDF}"/>
              </a:ext>
            </a:extLst>
          </p:cNvPr>
          <p:cNvSpPr txBox="1"/>
          <p:nvPr/>
        </p:nvSpPr>
        <p:spPr>
          <a:xfrm>
            <a:off x="341993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0D47BC-E3FA-4A96-A1DA-2F386ECCF680}"/>
              </a:ext>
            </a:extLst>
          </p:cNvPr>
          <p:cNvSpPr txBox="1"/>
          <p:nvPr/>
        </p:nvSpPr>
        <p:spPr>
          <a:xfrm>
            <a:off x="399593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DC846E-6BE0-4BEA-B7F0-A5849779ECC8}"/>
              </a:ext>
            </a:extLst>
          </p:cNvPr>
          <p:cNvSpPr txBox="1"/>
          <p:nvPr/>
        </p:nvSpPr>
        <p:spPr>
          <a:xfrm>
            <a:off x="4572000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190B203-4FCC-4E4D-A29A-9F4767B57498}"/>
              </a:ext>
            </a:extLst>
          </p:cNvPr>
          <p:cNvSpPr txBox="1"/>
          <p:nvPr/>
        </p:nvSpPr>
        <p:spPr>
          <a:xfrm>
            <a:off x="5148064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06341F-F614-4DCF-B279-7EBB8C32776C}"/>
              </a:ext>
            </a:extLst>
          </p:cNvPr>
          <p:cNvSpPr txBox="1"/>
          <p:nvPr/>
        </p:nvSpPr>
        <p:spPr>
          <a:xfrm>
            <a:off x="5724192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33BEFD-8C3F-4586-882A-036C5D219A28}"/>
              </a:ext>
            </a:extLst>
          </p:cNvPr>
          <p:cNvSpPr txBox="1"/>
          <p:nvPr/>
        </p:nvSpPr>
        <p:spPr>
          <a:xfrm>
            <a:off x="6300192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A2402D-D35D-4F28-BC5F-2A0BC1EAB58A}"/>
              </a:ext>
            </a:extLst>
          </p:cNvPr>
          <p:cNvSpPr txBox="1"/>
          <p:nvPr/>
        </p:nvSpPr>
        <p:spPr>
          <a:xfrm>
            <a:off x="687625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639E40-FC57-4E01-AF49-E8B307A87293}"/>
              </a:ext>
            </a:extLst>
          </p:cNvPr>
          <p:cNvSpPr txBox="1"/>
          <p:nvPr/>
        </p:nvSpPr>
        <p:spPr>
          <a:xfrm>
            <a:off x="7380312" y="40770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F0AEF7-247E-4621-B25A-16609DFABAA2}"/>
              </a:ext>
            </a:extLst>
          </p:cNvPr>
          <p:cNvSpPr txBox="1"/>
          <p:nvPr/>
        </p:nvSpPr>
        <p:spPr>
          <a:xfrm>
            <a:off x="7956376" y="4077072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8D8C66B-0906-4247-9B11-C850EE5B17D6}"/>
              </a:ext>
            </a:extLst>
          </p:cNvPr>
          <p:cNvSpPr/>
          <p:nvPr/>
        </p:nvSpPr>
        <p:spPr bwMode="gray">
          <a:xfrm>
            <a:off x="1548000" y="4365104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FAA485-AFB9-419A-A1B0-03ED9630E1BA}"/>
              </a:ext>
            </a:extLst>
          </p:cNvPr>
          <p:cNvSpPr txBox="1"/>
          <p:nvPr/>
        </p:nvSpPr>
        <p:spPr>
          <a:xfrm>
            <a:off x="752498" y="4365104"/>
            <a:ext cx="50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26FC5C-F138-449D-9F6B-01B9604C3CE6}"/>
              </a:ext>
            </a:extLst>
          </p:cNvPr>
          <p:cNvSpPr txBox="1"/>
          <p:nvPr/>
        </p:nvSpPr>
        <p:spPr>
          <a:xfrm>
            <a:off x="2267744" y="434535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EC27E6-7CF4-438C-9E38-E71B5E1E704C}"/>
              </a:ext>
            </a:extLst>
          </p:cNvPr>
          <p:cNvSpPr txBox="1"/>
          <p:nvPr/>
        </p:nvSpPr>
        <p:spPr>
          <a:xfrm>
            <a:off x="6300256" y="434535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CC2F6F-E058-4D54-8446-952174683AD6}"/>
              </a:ext>
            </a:extLst>
          </p:cNvPr>
          <p:cNvSpPr txBox="1"/>
          <p:nvPr/>
        </p:nvSpPr>
        <p:spPr>
          <a:xfrm>
            <a:off x="3369708" y="4345359"/>
            <a:ext cx="48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98BA85-8DC6-44F9-8725-72BBE90CF65D}"/>
              </a:ext>
            </a:extLst>
          </p:cNvPr>
          <p:cNvCxnSpPr/>
          <p:nvPr/>
        </p:nvCxnSpPr>
        <p:spPr>
          <a:xfrm flipV="1">
            <a:off x="971600" y="2952000"/>
            <a:ext cx="0" cy="14400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87AA35-3EDB-43CE-8A98-E69ECA0F3553}"/>
              </a:ext>
            </a:extLst>
          </p:cNvPr>
          <p:cNvCxnSpPr/>
          <p:nvPr/>
        </p:nvCxnSpPr>
        <p:spPr>
          <a:xfrm>
            <a:off x="7624800" y="3816000"/>
            <a:ext cx="0" cy="216024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D604BE2-A0A5-40BC-87F0-D3D5FE4EAB90}"/>
              </a:ext>
            </a:extLst>
          </p:cNvPr>
          <p:cNvCxnSpPr/>
          <p:nvPr/>
        </p:nvCxnSpPr>
        <p:spPr>
          <a:xfrm flipH="1">
            <a:off x="2196000" y="4032000"/>
            <a:ext cx="54288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1DBAFF6-999C-4B44-8131-9B75146F7A4F}"/>
              </a:ext>
            </a:extLst>
          </p:cNvPr>
          <p:cNvCxnSpPr/>
          <p:nvPr/>
        </p:nvCxnSpPr>
        <p:spPr>
          <a:xfrm>
            <a:off x="2196000" y="4032000"/>
            <a:ext cx="0" cy="432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82CBBB9-EB4D-4A72-82DB-DEC399B2E417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28592" cy="77164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1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3" grpId="0"/>
      <p:bldP spid="56" grpId="0"/>
      <p:bldP spid="20481" grpId="0"/>
      <p:bldP spid="109" grpId="0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4" grpId="0" animBg="1"/>
      <p:bldP spid="97" grpId="0"/>
      <p:bldP spid="98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59026" y="1916832"/>
            <a:ext cx="8805462" cy="424847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file is a named collection of related information that is recorded on secondary storage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r">
              <a:spcAft>
                <a:spcPts val="1200"/>
              </a:spcAf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Silberschatz</a:t>
            </a:r>
            <a:r>
              <a:rPr lang="en-US" dirty="0">
                <a:latin typeface="Arial" pitchFamily="34" charset="0"/>
                <a:cs typeface="Arial" pitchFamily="34" charset="0"/>
              </a:rPr>
              <a:t>, Galvin, Gagne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file is an ordered and named collection of bytes that has persistent storage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Microsoft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.Net</a:t>
            </a:r>
            <a:r>
              <a:rPr lang="en-US" dirty="0">
                <a:latin typeface="Arial" pitchFamily="34" charset="0"/>
                <a:cs typeface="Arial" pitchFamily="34" charset="0"/>
              </a:rPr>
              <a:t> Guide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«Файл представляет собой поименованную совокупность данных, хранящуюся на диске или передаваемую по сети»</a:t>
            </a:r>
          </a:p>
          <a:p>
            <a:pPr algn="r"/>
            <a:r>
              <a:rPr lang="ru-RU" dirty="0" err="1">
                <a:latin typeface="Arial" pitchFamily="34" charset="0"/>
                <a:cs typeface="Arial" pitchFamily="34" charset="0"/>
              </a:rPr>
              <a:t>Тюгашев</a:t>
            </a:r>
            <a:r>
              <a:rPr lang="ru-RU" dirty="0">
                <a:latin typeface="Arial" pitchFamily="34" charset="0"/>
                <a:cs typeface="Arial" pitchFamily="34" charset="0"/>
              </a:rPr>
              <a:t> А.А., ИТМО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Смешивание понятий. Файлы</a:t>
            </a:r>
          </a:p>
        </p:txBody>
      </p:sp>
    </p:spTree>
    <p:extLst>
      <p:ext uri="{BB962C8B-B14F-4D97-AF65-F5344CB8AC3E}">
        <p14:creationId xmlns:p14="http://schemas.microsoft.com/office/powerpoint/2010/main" val="17792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 (File Allocation Table)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7301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1043608" y="3573016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20498" name="TextBox 20497">
            <a:extLst>
              <a:ext uri="{FF2B5EF4-FFF2-40B4-BE49-F238E27FC236}">
                <a16:creationId xmlns:a16="http://schemas.microsoft.com/office/drawing/2014/main" id="{9D7DA1AB-170B-41AA-8FB0-2759F00BF056}"/>
              </a:ext>
            </a:extLst>
          </p:cNvPr>
          <p:cNvSpPr txBox="1"/>
          <p:nvPr/>
        </p:nvSpPr>
        <p:spPr>
          <a:xfrm>
            <a:off x="251520" y="4797152"/>
            <a:ext cx="8615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 свободен от внешней фрагментации.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Возможность загрузки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целиком в оперативную память позволяет осуществлять быстрый прямой доступ к нужным данным.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повышения надежности хранится несколько копий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0DFFB67-16C4-473D-A86C-07D8D7058802}"/>
              </a:ext>
            </a:extLst>
          </p:cNvPr>
          <p:cNvSpPr/>
          <p:nvPr/>
        </p:nvSpPr>
        <p:spPr bwMode="gray">
          <a:xfrm>
            <a:off x="154766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96707F5-1EFC-481D-8F7E-792F14E15BC9}"/>
              </a:ext>
            </a:extLst>
          </p:cNvPr>
          <p:cNvSpPr/>
          <p:nvPr/>
        </p:nvSpPr>
        <p:spPr bwMode="gray">
          <a:xfrm>
            <a:off x="212372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2101098-C30B-4BDF-97D9-9E6B8061832C}"/>
              </a:ext>
            </a:extLst>
          </p:cNvPr>
          <p:cNvSpPr/>
          <p:nvPr/>
        </p:nvSpPr>
        <p:spPr bwMode="gray">
          <a:xfrm>
            <a:off x="2699792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4D6E65C-A635-4DCC-B260-15D6E5EE3276}"/>
              </a:ext>
            </a:extLst>
          </p:cNvPr>
          <p:cNvSpPr/>
          <p:nvPr/>
        </p:nvSpPr>
        <p:spPr bwMode="gray">
          <a:xfrm>
            <a:off x="3275856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E0D6291-0D2B-4724-B6CF-C044FF475DF5}"/>
              </a:ext>
            </a:extLst>
          </p:cNvPr>
          <p:cNvSpPr/>
          <p:nvPr/>
        </p:nvSpPr>
        <p:spPr bwMode="gray">
          <a:xfrm>
            <a:off x="3851920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30D7B57-95C1-47B1-AC20-7B978923127B}"/>
              </a:ext>
            </a:extLst>
          </p:cNvPr>
          <p:cNvSpPr/>
          <p:nvPr/>
        </p:nvSpPr>
        <p:spPr bwMode="gray">
          <a:xfrm>
            <a:off x="442798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D38B81-E802-4B2F-A025-C7BAB4CB0258}"/>
              </a:ext>
            </a:extLst>
          </p:cNvPr>
          <p:cNvSpPr/>
          <p:nvPr/>
        </p:nvSpPr>
        <p:spPr bwMode="gray">
          <a:xfrm>
            <a:off x="500404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565C319-9B3D-416E-B80E-92B784F99FF2}"/>
              </a:ext>
            </a:extLst>
          </p:cNvPr>
          <p:cNvSpPr/>
          <p:nvPr/>
        </p:nvSpPr>
        <p:spPr bwMode="gray">
          <a:xfrm>
            <a:off x="5580112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DCD8238-99C8-4AF6-948E-3C0408245F40}"/>
              </a:ext>
            </a:extLst>
          </p:cNvPr>
          <p:cNvSpPr/>
          <p:nvPr/>
        </p:nvSpPr>
        <p:spPr bwMode="gray">
          <a:xfrm>
            <a:off x="6156176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0C8E950-D660-4A91-B5A6-09963929DDCF}"/>
              </a:ext>
            </a:extLst>
          </p:cNvPr>
          <p:cNvSpPr/>
          <p:nvPr/>
        </p:nvSpPr>
        <p:spPr bwMode="gray">
          <a:xfrm>
            <a:off x="6732240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220FD6F-6B60-461D-B903-A54582421CCD}"/>
              </a:ext>
            </a:extLst>
          </p:cNvPr>
          <p:cNvSpPr/>
          <p:nvPr/>
        </p:nvSpPr>
        <p:spPr bwMode="gray">
          <a:xfrm>
            <a:off x="730830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C097447-6809-4DA9-A97B-60A060DBA6EA}"/>
              </a:ext>
            </a:extLst>
          </p:cNvPr>
          <p:cNvSpPr/>
          <p:nvPr/>
        </p:nvSpPr>
        <p:spPr bwMode="gray">
          <a:xfrm>
            <a:off x="788436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93944-0F98-4067-BA9E-72A875F6E172}"/>
              </a:ext>
            </a:extLst>
          </p:cNvPr>
          <p:cNvSpPr txBox="1"/>
          <p:nvPr/>
        </p:nvSpPr>
        <p:spPr>
          <a:xfrm>
            <a:off x="8435382" y="425302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AE87D2F-CD54-4108-8103-B0DF9A344D25}"/>
              </a:ext>
            </a:extLst>
          </p:cNvPr>
          <p:cNvSpPr txBox="1"/>
          <p:nvPr/>
        </p:nvSpPr>
        <p:spPr>
          <a:xfrm>
            <a:off x="1691680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374DF6-3401-4955-BE69-323A563F4C5E}"/>
              </a:ext>
            </a:extLst>
          </p:cNvPr>
          <p:cNvSpPr txBox="1"/>
          <p:nvPr/>
        </p:nvSpPr>
        <p:spPr>
          <a:xfrm>
            <a:off x="2267744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7FD3D3-3E86-4B18-ACBB-69240AFE60D1}"/>
              </a:ext>
            </a:extLst>
          </p:cNvPr>
          <p:cNvSpPr txBox="1"/>
          <p:nvPr/>
        </p:nvSpPr>
        <p:spPr>
          <a:xfrm>
            <a:off x="2843808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9F3CE6-4EC1-4F9C-8EBA-FD2542614FDF}"/>
              </a:ext>
            </a:extLst>
          </p:cNvPr>
          <p:cNvSpPr txBox="1"/>
          <p:nvPr/>
        </p:nvSpPr>
        <p:spPr>
          <a:xfrm>
            <a:off x="341993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0D47BC-E3FA-4A96-A1DA-2F386ECCF680}"/>
              </a:ext>
            </a:extLst>
          </p:cNvPr>
          <p:cNvSpPr txBox="1"/>
          <p:nvPr/>
        </p:nvSpPr>
        <p:spPr>
          <a:xfrm>
            <a:off x="399593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DC846E-6BE0-4BEA-B7F0-A5849779ECC8}"/>
              </a:ext>
            </a:extLst>
          </p:cNvPr>
          <p:cNvSpPr txBox="1"/>
          <p:nvPr/>
        </p:nvSpPr>
        <p:spPr>
          <a:xfrm>
            <a:off x="4572000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190B203-4FCC-4E4D-A29A-9F4767B57498}"/>
              </a:ext>
            </a:extLst>
          </p:cNvPr>
          <p:cNvSpPr txBox="1"/>
          <p:nvPr/>
        </p:nvSpPr>
        <p:spPr>
          <a:xfrm>
            <a:off x="5148064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06341F-F614-4DCF-B279-7EBB8C32776C}"/>
              </a:ext>
            </a:extLst>
          </p:cNvPr>
          <p:cNvSpPr txBox="1"/>
          <p:nvPr/>
        </p:nvSpPr>
        <p:spPr>
          <a:xfrm>
            <a:off x="5724192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33BEFD-8C3F-4586-882A-036C5D219A28}"/>
              </a:ext>
            </a:extLst>
          </p:cNvPr>
          <p:cNvSpPr txBox="1"/>
          <p:nvPr/>
        </p:nvSpPr>
        <p:spPr>
          <a:xfrm>
            <a:off x="6300192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A2402D-D35D-4F28-BC5F-2A0BC1EAB58A}"/>
              </a:ext>
            </a:extLst>
          </p:cNvPr>
          <p:cNvSpPr txBox="1"/>
          <p:nvPr/>
        </p:nvSpPr>
        <p:spPr>
          <a:xfrm>
            <a:off x="687625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639E40-FC57-4E01-AF49-E8B307A87293}"/>
              </a:ext>
            </a:extLst>
          </p:cNvPr>
          <p:cNvSpPr txBox="1"/>
          <p:nvPr/>
        </p:nvSpPr>
        <p:spPr>
          <a:xfrm>
            <a:off x="7380312" y="40770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F0AEF7-247E-4621-B25A-16609DFABAA2}"/>
              </a:ext>
            </a:extLst>
          </p:cNvPr>
          <p:cNvSpPr txBox="1"/>
          <p:nvPr/>
        </p:nvSpPr>
        <p:spPr>
          <a:xfrm>
            <a:off x="7956376" y="4077072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8D8C66B-0906-4247-9B11-C850EE5B17D6}"/>
              </a:ext>
            </a:extLst>
          </p:cNvPr>
          <p:cNvSpPr/>
          <p:nvPr/>
        </p:nvSpPr>
        <p:spPr bwMode="gray">
          <a:xfrm>
            <a:off x="1548000" y="4365104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FAA485-AFB9-419A-A1B0-03ED9630E1BA}"/>
              </a:ext>
            </a:extLst>
          </p:cNvPr>
          <p:cNvSpPr txBox="1"/>
          <p:nvPr/>
        </p:nvSpPr>
        <p:spPr>
          <a:xfrm>
            <a:off x="752498" y="4365104"/>
            <a:ext cx="50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26FC5C-F138-449D-9F6B-01B9604C3CE6}"/>
              </a:ext>
            </a:extLst>
          </p:cNvPr>
          <p:cNvSpPr txBox="1"/>
          <p:nvPr/>
        </p:nvSpPr>
        <p:spPr>
          <a:xfrm>
            <a:off x="2267744" y="434535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EC27E6-7CF4-438C-9E38-E71B5E1E704C}"/>
              </a:ext>
            </a:extLst>
          </p:cNvPr>
          <p:cNvSpPr txBox="1"/>
          <p:nvPr/>
        </p:nvSpPr>
        <p:spPr>
          <a:xfrm>
            <a:off x="6300256" y="434535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CC2F6F-E058-4D54-8446-952174683AD6}"/>
              </a:ext>
            </a:extLst>
          </p:cNvPr>
          <p:cNvSpPr txBox="1"/>
          <p:nvPr/>
        </p:nvSpPr>
        <p:spPr>
          <a:xfrm>
            <a:off x="3369708" y="4345359"/>
            <a:ext cx="48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98BA85-8DC6-44F9-8725-72BBE90CF65D}"/>
              </a:ext>
            </a:extLst>
          </p:cNvPr>
          <p:cNvCxnSpPr/>
          <p:nvPr/>
        </p:nvCxnSpPr>
        <p:spPr>
          <a:xfrm flipV="1">
            <a:off x="971600" y="2952000"/>
            <a:ext cx="0" cy="14400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87AA35-3EDB-43CE-8A98-E69ECA0F3553}"/>
              </a:ext>
            </a:extLst>
          </p:cNvPr>
          <p:cNvCxnSpPr/>
          <p:nvPr/>
        </p:nvCxnSpPr>
        <p:spPr>
          <a:xfrm>
            <a:off x="7624800" y="3816000"/>
            <a:ext cx="0" cy="216024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D604BE2-A0A5-40BC-87F0-D3D5FE4EAB90}"/>
              </a:ext>
            </a:extLst>
          </p:cNvPr>
          <p:cNvCxnSpPr/>
          <p:nvPr/>
        </p:nvCxnSpPr>
        <p:spPr>
          <a:xfrm flipH="1">
            <a:off x="2196000" y="4032000"/>
            <a:ext cx="54288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1DBAFF6-999C-4B44-8131-9B75146F7A4F}"/>
              </a:ext>
            </a:extLst>
          </p:cNvPr>
          <p:cNvCxnSpPr/>
          <p:nvPr/>
        </p:nvCxnSpPr>
        <p:spPr>
          <a:xfrm>
            <a:off x="2196000" y="4032000"/>
            <a:ext cx="0" cy="432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82CBBB9-EB4D-4A72-82DB-DEC399B2E417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28592" cy="77164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2220416" y="3542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64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 (File Allocation Table)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3372544" y="3564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2652528" y="3553271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8212AC-581F-47C6-9FFA-EF4A4BD8519C}"/>
              </a:ext>
            </a:extLst>
          </p:cNvPr>
          <p:cNvSpPr txBox="1"/>
          <p:nvPr/>
        </p:nvSpPr>
        <p:spPr>
          <a:xfrm>
            <a:off x="7477000" y="3573016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" name="TextBox 20480">
            <a:extLst>
              <a:ext uri="{FF2B5EF4-FFF2-40B4-BE49-F238E27FC236}">
                <a16:creationId xmlns:a16="http://schemas.microsoft.com/office/drawing/2014/main" id="{D9EE4007-DCDE-4879-A5A2-4CED90A70046}"/>
              </a:ext>
            </a:extLst>
          </p:cNvPr>
          <p:cNvSpPr txBox="1"/>
          <p:nvPr/>
        </p:nvSpPr>
        <p:spPr>
          <a:xfrm>
            <a:off x="1043608" y="3573016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0DFFB67-16C4-473D-A86C-07D8D7058802}"/>
              </a:ext>
            </a:extLst>
          </p:cNvPr>
          <p:cNvSpPr/>
          <p:nvPr/>
        </p:nvSpPr>
        <p:spPr bwMode="gray">
          <a:xfrm>
            <a:off x="154766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96707F5-1EFC-481D-8F7E-792F14E15BC9}"/>
              </a:ext>
            </a:extLst>
          </p:cNvPr>
          <p:cNvSpPr/>
          <p:nvPr/>
        </p:nvSpPr>
        <p:spPr bwMode="gray">
          <a:xfrm>
            <a:off x="212372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2101098-C30B-4BDF-97D9-9E6B8061832C}"/>
              </a:ext>
            </a:extLst>
          </p:cNvPr>
          <p:cNvSpPr/>
          <p:nvPr/>
        </p:nvSpPr>
        <p:spPr bwMode="gray">
          <a:xfrm>
            <a:off x="2699792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4D6E65C-A635-4DCC-B260-15D6E5EE3276}"/>
              </a:ext>
            </a:extLst>
          </p:cNvPr>
          <p:cNvSpPr/>
          <p:nvPr/>
        </p:nvSpPr>
        <p:spPr bwMode="gray">
          <a:xfrm>
            <a:off x="3275856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E0D6291-0D2B-4724-B6CF-C044FF475DF5}"/>
              </a:ext>
            </a:extLst>
          </p:cNvPr>
          <p:cNvSpPr/>
          <p:nvPr/>
        </p:nvSpPr>
        <p:spPr bwMode="gray">
          <a:xfrm>
            <a:off x="3851920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30D7B57-95C1-47B1-AC20-7B978923127B}"/>
              </a:ext>
            </a:extLst>
          </p:cNvPr>
          <p:cNvSpPr/>
          <p:nvPr/>
        </p:nvSpPr>
        <p:spPr bwMode="gray">
          <a:xfrm>
            <a:off x="442798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D38B81-E802-4B2F-A025-C7BAB4CB0258}"/>
              </a:ext>
            </a:extLst>
          </p:cNvPr>
          <p:cNvSpPr/>
          <p:nvPr/>
        </p:nvSpPr>
        <p:spPr bwMode="gray">
          <a:xfrm>
            <a:off x="500404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565C319-9B3D-416E-B80E-92B784F99FF2}"/>
              </a:ext>
            </a:extLst>
          </p:cNvPr>
          <p:cNvSpPr/>
          <p:nvPr/>
        </p:nvSpPr>
        <p:spPr bwMode="gray">
          <a:xfrm>
            <a:off x="5580112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DCD8238-99C8-4AF6-948E-3C0408245F40}"/>
              </a:ext>
            </a:extLst>
          </p:cNvPr>
          <p:cNvSpPr/>
          <p:nvPr/>
        </p:nvSpPr>
        <p:spPr bwMode="gray">
          <a:xfrm>
            <a:off x="6156176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0C8E950-D660-4A91-B5A6-09963929DDCF}"/>
              </a:ext>
            </a:extLst>
          </p:cNvPr>
          <p:cNvSpPr/>
          <p:nvPr/>
        </p:nvSpPr>
        <p:spPr bwMode="gray">
          <a:xfrm>
            <a:off x="6732240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220FD6F-6B60-461D-B903-A54582421CCD}"/>
              </a:ext>
            </a:extLst>
          </p:cNvPr>
          <p:cNvSpPr/>
          <p:nvPr/>
        </p:nvSpPr>
        <p:spPr bwMode="gray">
          <a:xfrm>
            <a:off x="7308304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C097447-6809-4DA9-A97B-60A060DBA6EA}"/>
              </a:ext>
            </a:extLst>
          </p:cNvPr>
          <p:cNvSpPr/>
          <p:nvPr/>
        </p:nvSpPr>
        <p:spPr bwMode="gray">
          <a:xfrm>
            <a:off x="7884368" y="436510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93944-0F98-4067-BA9E-72A875F6E172}"/>
              </a:ext>
            </a:extLst>
          </p:cNvPr>
          <p:cNvSpPr txBox="1"/>
          <p:nvPr/>
        </p:nvSpPr>
        <p:spPr>
          <a:xfrm>
            <a:off x="8435382" y="425302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AE87D2F-CD54-4108-8103-B0DF9A344D25}"/>
              </a:ext>
            </a:extLst>
          </p:cNvPr>
          <p:cNvSpPr txBox="1"/>
          <p:nvPr/>
        </p:nvSpPr>
        <p:spPr>
          <a:xfrm>
            <a:off x="1691680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374DF6-3401-4955-BE69-323A563F4C5E}"/>
              </a:ext>
            </a:extLst>
          </p:cNvPr>
          <p:cNvSpPr txBox="1"/>
          <p:nvPr/>
        </p:nvSpPr>
        <p:spPr>
          <a:xfrm>
            <a:off x="2267744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7FD3D3-3E86-4B18-ACBB-69240AFE60D1}"/>
              </a:ext>
            </a:extLst>
          </p:cNvPr>
          <p:cNvSpPr txBox="1"/>
          <p:nvPr/>
        </p:nvSpPr>
        <p:spPr>
          <a:xfrm>
            <a:off x="2843808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9F3CE6-4EC1-4F9C-8EBA-FD2542614FDF}"/>
              </a:ext>
            </a:extLst>
          </p:cNvPr>
          <p:cNvSpPr txBox="1"/>
          <p:nvPr/>
        </p:nvSpPr>
        <p:spPr>
          <a:xfrm>
            <a:off x="341993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0D47BC-E3FA-4A96-A1DA-2F386ECCF680}"/>
              </a:ext>
            </a:extLst>
          </p:cNvPr>
          <p:cNvSpPr txBox="1"/>
          <p:nvPr/>
        </p:nvSpPr>
        <p:spPr>
          <a:xfrm>
            <a:off x="399593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DC846E-6BE0-4BEA-B7F0-A5849779ECC8}"/>
              </a:ext>
            </a:extLst>
          </p:cNvPr>
          <p:cNvSpPr txBox="1"/>
          <p:nvPr/>
        </p:nvSpPr>
        <p:spPr>
          <a:xfrm>
            <a:off x="4572000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190B203-4FCC-4E4D-A29A-9F4767B57498}"/>
              </a:ext>
            </a:extLst>
          </p:cNvPr>
          <p:cNvSpPr txBox="1"/>
          <p:nvPr/>
        </p:nvSpPr>
        <p:spPr>
          <a:xfrm>
            <a:off x="5148064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06341F-F614-4DCF-B279-7EBB8C32776C}"/>
              </a:ext>
            </a:extLst>
          </p:cNvPr>
          <p:cNvSpPr txBox="1"/>
          <p:nvPr/>
        </p:nvSpPr>
        <p:spPr>
          <a:xfrm>
            <a:off x="5724192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33BEFD-8C3F-4586-882A-036C5D219A28}"/>
              </a:ext>
            </a:extLst>
          </p:cNvPr>
          <p:cNvSpPr txBox="1"/>
          <p:nvPr/>
        </p:nvSpPr>
        <p:spPr>
          <a:xfrm>
            <a:off x="6300192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A2402D-D35D-4F28-BC5F-2A0BC1EAB58A}"/>
              </a:ext>
            </a:extLst>
          </p:cNvPr>
          <p:cNvSpPr txBox="1"/>
          <p:nvPr/>
        </p:nvSpPr>
        <p:spPr>
          <a:xfrm>
            <a:off x="6876256" y="407707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639E40-FC57-4E01-AF49-E8B307A87293}"/>
              </a:ext>
            </a:extLst>
          </p:cNvPr>
          <p:cNvSpPr txBox="1"/>
          <p:nvPr/>
        </p:nvSpPr>
        <p:spPr>
          <a:xfrm>
            <a:off x="7380312" y="40770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F0AEF7-247E-4621-B25A-16609DFABAA2}"/>
              </a:ext>
            </a:extLst>
          </p:cNvPr>
          <p:cNvSpPr txBox="1"/>
          <p:nvPr/>
        </p:nvSpPr>
        <p:spPr>
          <a:xfrm>
            <a:off x="7956376" y="4077072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8D8C66B-0906-4247-9B11-C850EE5B17D6}"/>
              </a:ext>
            </a:extLst>
          </p:cNvPr>
          <p:cNvSpPr/>
          <p:nvPr/>
        </p:nvSpPr>
        <p:spPr bwMode="gray">
          <a:xfrm>
            <a:off x="1548000" y="4365104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FAA485-AFB9-419A-A1B0-03ED9630E1BA}"/>
              </a:ext>
            </a:extLst>
          </p:cNvPr>
          <p:cNvSpPr txBox="1"/>
          <p:nvPr/>
        </p:nvSpPr>
        <p:spPr>
          <a:xfrm>
            <a:off x="752498" y="4365104"/>
            <a:ext cx="50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26FC5C-F138-449D-9F6B-01B9604C3CE6}"/>
              </a:ext>
            </a:extLst>
          </p:cNvPr>
          <p:cNvSpPr txBox="1"/>
          <p:nvPr/>
        </p:nvSpPr>
        <p:spPr>
          <a:xfrm>
            <a:off x="2267744" y="434535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EC27E6-7CF4-438C-9E38-E71B5E1E704C}"/>
              </a:ext>
            </a:extLst>
          </p:cNvPr>
          <p:cNvSpPr txBox="1"/>
          <p:nvPr/>
        </p:nvSpPr>
        <p:spPr>
          <a:xfrm>
            <a:off x="6300256" y="4345359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CC2F6F-E058-4D54-8446-952174683AD6}"/>
              </a:ext>
            </a:extLst>
          </p:cNvPr>
          <p:cNvSpPr txBox="1"/>
          <p:nvPr/>
        </p:nvSpPr>
        <p:spPr>
          <a:xfrm>
            <a:off x="3369708" y="4345359"/>
            <a:ext cx="48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eof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98BA85-8DC6-44F9-8725-72BBE90CF65D}"/>
              </a:ext>
            </a:extLst>
          </p:cNvPr>
          <p:cNvCxnSpPr/>
          <p:nvPr/>
        </p:nvCxnSpPr>
        <p:spPr>
          <a:xfrm flipV="1">
            <a:off x="971600" y="2952000"/>
            <a:ext cx="0" cy="14400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87AA35-3EDB-43CE-8A98-E69ECA0F3553}"/>
              </a:ext>
            </a:extLst>
          </p:cNvPr>
          <p:cNvCxnSpPr/>
          <p:nvPr/>
        </p:nvCxnSpPr>
        <p:spPr>
          <a:xfrm>
            <a:off x="7624800" y="3816000"/>
            <a:ext cx="0" cy="216024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D604BE2-A0A5-40BC-87F0-D3D5FE4EAB90}"/>
              </a:ext>
            </a:extLst>
          </p:cNvPr>
          <p:cNvCxnSpPr/>
          <p:nvPr/>
        </p:nvCxnSpPr>
        <p:spPr>
          <a:xfrm flipH="1">
            <a:off x="2196000" y="4032000"/>
            <a:ext cx="54288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1DBAFF6-999C-4B44-8131-9B75146F7A4F}"/>
              </a:ext>
            </a:extLst>
          </p:cNvPr>
          <p:cNvCxnSpPr/>
          <p:nvPr/>
        </p:nvCxnSpPr>
        <p:spPr>
          <a:xfrm>
            <a:off x="2196000" y="4032000"/>
            <a:ext cx="0" cy="432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82CBBB9-EB4D-4A72-82DB-DEC399B2E417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2944689"/>
            <a:ext cx="5328592" cy="77164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731C590-94DE-4DF9-8E70-432E0C56AA10}"/>
              </a:ext>
            </a:extLst>
          </p:cNvPr>
          <p:cNvSpPr txBox="1"/>
          <p:nvPr/>
        </p:nvSpPr>
        <p:spPr>
          <a:xfrm>
            <a:off x="395536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имеет прямых аналогов в схемах управления оперативной памятью. </a:t>
            </a:r>
          </a:p>
        </p:txBody>
      </p:sp>
    </p:spTree>
    <p:extLst>
      <p:ext uri="{BB962C8B-B14F-4D97-AF65-F5344CB8AC3E}">
        <p14:creationId xmlns:p14="http://schemas.microsoft.com/office/powerpoint/2010/main" val="372130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28731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492224" y="4354304"/>
          <a:ext cx="6600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73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290051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Прямая индексация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1644352" y="43848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924336" y="436510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31C590-94DE-4DF9-8E70-432E0C56AA10}"/>
              </a:ext>
            </a:extLst>
          </p:cNvPr>
          <p:cNvSpPr txBox="1"/>
          <p:nvPr/>
        </p:nvSpPr>
        <p:spPr>
          <a:xfrm>
            <a:off x="395536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схемах управления оперативной памятью аналогом является страничная память.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F99C4C3-4AE0-46C1-AEA6-36CE3EDDB2A9}"/>
              </a:ext>
            </a:extLst>
          </p:cNvPr>
          <p:cNvGraphicFramePr>
            <a:graphicFrameLocks noGrp="1"/>
          </p:cNvGraphicFramePr>
          <p:nvPr/>
        </p:nvGraphicFramePr>
        <p:xfrm>
          <a:off x="4015676" y="3397072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9ADD34D-DA52-4F1E-BB64-1664D0605D0E}"/>
              </a:ext>
            </a:extLst>
          </p:cNvPr>
          <p:cNvSpPr txBox="1"/>
          <p:nvPr/>
        </p:nvSpPr>
        <p:spPr>
          <a:xfrm>
            <a:off x="4067944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320267-03E2-41B9-84D3-8D625433F139}"/>
              </a:ext>
            </a:extLst>
          </p:cNvPr>
          <p:cNvSpPr txBox="1"/>
          <p:nvPr/>
        </p:nvSpPr>
        <p:spPr>
          <a:xfrm>
            <a:off x="4499992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18A86C-CD4F-4496-894D-B678196E2246}"/>
              </a:ext>
            </a:extLst>
          </p:cNvPr>
          <p:cNvSpPr txBox="1"/>
          <p:nvPr/>
        </p:nvSpPr>
        <p:spPr>
          <a:xfrm>
            <a:off x="4932040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52514C-5CA8-45F3-9EB1-4B226628A9A4}"/>
              </a:ext>
            </a:extLst>
          </p:cNvPr>
          <p:cNvSpPr txBox="1"/>
          <p:nvPr/>
        </p:nvSpPr>
        <p:spPr>
          <a:xfrm>
            <a:off x="5292080" y="331692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8B8A05-1974-4382-8E4D-D92E7A0D57E7}"/>
              </a:ext>
            </a:extLst>
          </p:cNvPr>
          <p:cNvSpPr txBox="1"/>
          <p:nvPr/>
        </p:nvSpPr>
        <p:spPr>
          <a:xfrm>
            <a:off x="4067944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B82EBE-A54A-4A93-A182-3101712BC564}"/>
              </a:ext>
            </a:extLst>
          </p:cNvPr>
          <p:cNvSpPr txBox="1"/>
          <p:nvPr/>
        </p:nvSpPr>
        <p:spPr>
          <a:xfrm>
            <a:off x="4500056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70803B-669B-4845-AC76-C4C78484537E}"/>
              </a:ext>
            </a:extLst>
          </p:cNvPr>
          <p:cNvSpPr txBox="1"/>
          <p:nvPr/>
        </p:nvSpPr>
        <p:spPr>
          <a:xfrm>
            <a:off x="4932104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58828C-85E5-4B77-BD1E-244D75E598E2}"/>
              </a:ext>
            </a:extLst>
          </p:cNvPr>
          <p:cNvSpPr txBox="1"/>
          <p:nvPr/>
        </p:nvSpPr>
        <p:spPr>
          <a:xfrm>
            <a:off x="5292080" y="367696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E84301-1A76-4024-B408-533B009EDED9}"/>
              </a:ext>
            </a:extLst>
          </p:cNvPr>
          <p:cNvCxnSpPr>
            <a:cxnSpLocks/>
            <a:stCxn id="82" idx="1"/>
            <a:endCxn id="5" idx="2"/>
          </p:cNvCxnSpPr>
          <p:nvPr/>
        </p:nvCxnSpPr>
        <p:spPr>
          <a:xfrm flipH="1" flipV="1">
            <a:off x="2411792" y="2944689"/>
            <a:ext cx="1656152" cy="61845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0862407-C3C9-41CF-AA56-91588B2823D1}"/>
              </a:ext>
            </a:extLst>
          </p:cNvPr>
          <p:cNvCxnSpPr>
            <a:endCxn id="28" idx="2"/>
          </p:cNvCxnSpPr>
          <p:nvPr/>
        </p:nvCxnSpPr>
        <p:spPr>
          <a:xfrm flipV="1">
            <a:off x="4787960" y="2924944"/>
            <a:ext cx="1656248" cy="63727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5AF72DF-CFEA-4E24-B601-B0CE581DEE31}"/>
              </a:ext>
            </a:extLst>
          </p:cNvPr>
          <p:cNvCxnSpPr>
            <a:stCxn id="85" idx="1"/>
          </p:cNvCxnSpPr>
          <p:nvPr/>
        </p:nvCxnSpPr>
        <p:spPr>
          <a:xfrm flipH="1" flipV="1">
            <a:off x="3563792" y="2941481"/>
            <a:ext cx="1368248" cy="62166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B23EE9-9200-463C-B04F-067693A82A5D}"/>
              </a:ext>
            </a:extLst>
          </p:cNvPr>
          <p:cNvSpPr txBox="1"/>
          <p:nvPr/>
        </p:nvSpPr>
        <p:spPr>
          <a:xfrm>
            <a:off x="5868144" y="3429000"/>
            <a:ext cx="22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Номера блоков на диске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455003-AE44-4403-8F4D-D99ABE17ABAC}"/>
              </a:ext>
            </a:extLst>
          </p:cNvPr>
          <p:cNvSpPr txBox="1"/>
          <p:nvPr/>
        </p:nvSpPr>
        <p:spPr>
          <a:xfrm>
            <a:off x="5857094" y="3769295"/>
            <a:ext cx="22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Номера блоков в файле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3613F2-D63A-44C9-A897-39EBCB9359BC}"/>
              </a:ext>
            </a:extLst>
          </p:cNvPr>
          <p:cNvSpPr txBox="1"/>
          <p:nvPr/>
        </p:nvSpPr>
        <p:spPr>
          <a:xfrm>
            <a:off x="5148000" y="4385835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Ссылка на индексы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574252EA-BE19-4F2F-8F75-2983975B355A}"/>
              </a:ext>
            </a:extLst>
          </p:cNvPr>
          <p:cNvCxnSpPr/>
          <p:nvPr/>
        </p:nvCxnSpPr>
        <p:spPr>
          <a:xfrm flipV="1">
            <a:off x="4015676" y="3767912"/>
            <a:ext cx="0" cy="30916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99994ADE-DCD4-4844-8270-C5D271A89805}"/>
              </a:ext>
            </a:extLst>
          </p:cNvPr>
          <p:cNvCxnSpPr/>
          <p:nvPr/>
        </p:nvCxnSpPr>
        <p:spPr>
          <a:xfrm>
            <a:off x="4015676" y="4077072"/>
            <a:ext cx="10850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3" name="Прямая соединительная линия 20482">
            <a:extLst>
              <a:ext uri="{FF2B5EF4-FFF2-40B4-BE49-F238E27FC236}">
                <a16:creationId xmlns:a16="http://schemas.microsoft.com/office/drawing/2014/main" id="{D925BDA8-ABD6-4FCE-BD94-4D1DF710A8C6}"/>
              </a:ext>
            </a:extLst>
          </p:cNvPr>
          <p:cNvCxnSpPr/>
          <p:nvPr/>
        </p:nvCxnSpPr>
        <p:spPr>
          <a:xfrm flipH="1" flipV="1">
            <a:off x="5095783" y="4074850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5" name="Прямая соединительная линия 20484">
            <a:extLst>
              <a:ext uri="{FF2B5EF4-FFF2-40B4-BE49-F238E27FC236}">
                <a16:creationId xmlns:a16="http://schemas.microsoft.com/office/drawing/2014/main" id="{A93B7818-885E-4B10-8DEF-2467DFDAA1C8}"/>
              </a:ext>
            </a:extLst>
          </p:cNvPr>
          <p:cNvCxnSpPr>
            <a:endCxn id="19" idx="3"/>
          </p:cNvCxnSpPr>
          <p:nvPr/>
        </p:nvCxnSpPr>
        <p:spPr>
          <a:xfrm>
            <a:off x="5100736" y="4077072"/>
            <a:ext cx="0" cy="46161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7EC8C14-E65C-479C-8FB8-57663A170F8F}"/>
              </a:ext>
            </a:extLst>
          </p:cNvPr>
          <p:cNvSpPr txBox="1"/>
          <p:nvPr/>
        </p:nvSpPr>
        <p:spPr>
          <a:xfrm>
            <a:off x="7308241" y="4395948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</p:spTree>
    <p:extLst>
      <p:ext uri="{BB962C8B-B14F-4D97-AF65-F5344CB8AC3E}">
        <p14:creationId xmlns:p14="http://schemas.microsoft.com/office/powerpoint/2010/main" val="39823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B3B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8" grpId="0" animBg="1"/>
      <p:bldP spid="5" grpId="0"/>
      <p:bldP spid="44" grpId="0"/>
      <p:bldP spid="50" grpId="0"/>
      <p:bldP spid="19" grpId="0"/>
      <p:bldP spid="53" grpId="0"/>
      <p:bldP spid="81" grpId="0"/>
      <p:bldP spid="82" grpId="0"/>
      <p:bldP spid="83" grpId="0"/>
      <p:bldP spid="85" grpId="0"/>
      <p:bldP spid="87" grpId="0"/>
      <p:bldP spid="88" grpId="0"/>
      <p:bldP spid="90" grpId="0"/>
      <p:bldP spid="91" grpId="0"/>
      <p:bldP spid="92" grpId="0"/>
      <p:bldP spid="51" grpId="0"/>
      <p:bldP spid="99" grpId="0"/>
      <p:bldP spid="52" grpId="0"/>
      <p:bldP spid="10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27807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492224" y="4354304"/>
          <a:ext cx="6600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73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290051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Прямая индексация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1644352" y="43848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924336" y="436510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31C590-94DE-4DF9-8E70-432E0C56AA10}"/>
              </a:ext>
            </a:extLst>
          </p:cNvPr>
          <p:cNvSpPr txBox="1"/>
          <p:nvPr/>
        </p:nvSpPr>
        <p:spPr>
          <a:xfrm>
            <a:off x="395536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схемах управления оперативной памятью аналогом является страничная память.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3613F2-D63A-44C9-A897-39EBCB9359BC}"/>
              </a:ext>
            </a:extLst>
          </p:cNvPr>
          <p:cNvSpPr txBox="1"/>
          <p:nvPr/>
        </p:nvSpPr>
        <p:spPr>
          <a:xfrm>
            <a:off x="5148000" y="4385835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Ссылка на индексы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7EC8C14-E65C-479C-8FB8-57663A170F8F}"/>
              </a:ext>
            </a:extLst>
          </p:cNvPr>
          <p:cNvSpPr txBox="1"/>
          <p:nvPr/>
        </p:nvSpPr>
        <p:spPr>
          <a:xfrm>
            <a:off x="7308241" y="4395948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F568EC-B9AD-413F-9BCD-96BF01A89660}"/>
              </a:ext>
            </a:extLst>
          </p:cNvPr>
          <p:cNvCxnSpPr/>
          <p:nvPr/>
        </p:nvCxnSpPr>
        <p:spPr>
          <a:xfrm>
            <a:off x="4572000" y="2636912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1968E51-B47E-4662-87DB-1C6CA4B66542}"/>
              </a:ext>
            </a:extLst>
          </p:cNvPr>
          <p:cNvCxnSpPr/>
          <p:nvPr/>
        </p:nvCxnSpPr>
        <p:spPr>
          <a:xfrm>
            <a:off x="4724400" y="2636912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CA9D5F90-E9B1-4E4F-B84E-DB0A7D0654EF}"/>
              </a:ext>
            </a:extLst>
          </p:cNvPr>
          <p:cNvCxnSpPr/>
          <p:nvPr/>
        </p:nvCxnSpPr>
        <p:spPr>
          <a:xfrm>
            <a:off x="4876800" y="2636912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D46A40D-CEE8-4F42-9B74-505E9D936971}"/>
              </a:ext>
            </a:extLst>
          </p:cNvPr>
          <p:cNvCxnSpPr/>
          <p:nvPr/>
        </p:nvCxnSpPr>
        <p:spPr>
          <a:xfrm>
            <a:off x="4499992" y="2789312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AF5107-C365-4424-AF30-6860768B63EB}"/>
              </a:ext>
            </a:extLst>
          </p:cNvPr>
          <p:cNvCxnSpPr/>
          <p:nvPr/>
        </p:nvCxnSpPr>
        <p:spPr>
          <a:xfrm flipH="1">
            <a:off x="2411760" y="3068400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DCDC00A-E2D4-4E66-BE2A-CE3CC151BC7A}"/>
              </a:ext>
            </a:extLst>
          </p:cNvPr>
          <p:cNvCxnSpPr/>
          <p:nvPr/>
        </p:nvCxnSpPr>
        <p:spPr>
          <a:xfrm flipV="1">
            <a:off x="2411760" y="2944689"/>
            <a:ext cx="0" cy="123711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3D21DB34-BC83-4AE3-9970-F9C50F1B4532}"/>
              </a:ext>
            </a:extLst>
          </p:cNvPr>
          <p:cNvCxnSpPr/>
          <p:nvPr/>
        </p:nvCxnSpPr>
        <p:spPr>
          <a:xfrm>
            <a:off x="4644008" y="2789312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170E5CA-7F28-46A9-A077-FCEF5FAC029B}"/>
              </a:ext>
            </a:extLst>
          </p:cNvPr>
          <p:cNvCxnSpPr/>
          <p:nvPr/>
        </p:nvCxnSpPr>
        <p:spPr>
          <a:xfrm>
            <a:off x="4644008" y="3068400"/>
            <a:ext cx="18002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35A4F5F1-A9B3-4C0D-A5E9-B073A0C78EF8}"/>
              </a:ext>
            </a:extLst>
          </p:cNvPr>
          <p:cNvCxnSpPr>
            <a:endCxn id="28" idx="2"/>
          </p:cNvCxnSpPr>
          <p:nvPr/>
        </p:nvCxnSpPr>
        <p:spPr>
          <a:xfrm flipV="1">
            <a:off x="6444208" y="2924944"/>
            <a:ext cx="0" cy="143456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89804678-9B19-4580-A125-7E5D14B5AA11}"/>
              </a:ext>
            </a:extLst>
          </p:cNvPr>
          <p:cNvCxnSpPr/>
          <p:nvPr/>
        </p:nvCxnSpPr>
        <p:spPr>
          <a:xfrm>
            <a:off x="4788024" y="2789312"/>
            <a:ext cx="0" cy="46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95C8DCA-7181-4D1B-993C-DFFE6C925C1C}"/>
              </a:ext>
            </a:extLst>
          </p:cNvPr>
          <p:cNvCxnSpPr/>
          <p:nvPr/>
        </p:nvCxnSpPr>
        <p:spPr>
          <a:xfrm flipH="1">
            <a:off x="3563888" y="3257312"/>
            <a:ext cx="122413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2C301E3-ABDB-4B35-A5DB-C66F3DBB0EA3}"/>
              </a:ext>
            </a:extLst>
          </p:cNvPr>
          <p:cNvCxnSpPr>
            <a:endCxn id="16" idx="2"/>
          </p:cNvCxnSpPr>
          <p:nvPr/>
        </p:nvCxnSpPr>
        <p:spPr>
          <a:xfrm flipV="1">
            <a:off x="3563888" y="2924944"/>
            <a:ext cx="0" cy="332368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4671BD1-3FA2-445B-8329-018D1A886AE5}"/>
              </a:ext>
            </a:extLst>
          </p:cNvPr>
          <p:cNvSpPr txBox="1"/>
          <p:nvPr/>
        </p:nvSpPr>
        <p:spPr>
          <a:xfrm>
            <a:off x="5940216" y="439200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FC5240B-9509-42A2-9EA7-0B67CF221774}"/>
              </a:ext>
            </a:extLst>
          </p:cNvPr>
          <p:cNvCxnSpPr>
            <a:stCxn id="94" idx="1"/>
            <a:endCxn id="18" idx="2"/>
          </p:cNvCxnSpPr>
          <p:nvPr/>
        </p:nvCxnSpPr>
        <p:spPr>
          <a:xfrm flipH="1" flipV="1">
            <a:off x="4716016" y="2924944"/>
            <a:ext cx="1224200" cy="162094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5B11BA6-91B4-4A7D-85D6-BBF938C1C3CD}"/>
              </a:ext>
            </a:extLst>
          </p:cNvPr>
          <p:cNvSpPr txBox="1"/>
          <p:nvPr/>
        </p:nvSpPr>
        <p:spPr>
          <a:xfrm>
            <a:off x="6012160" y="3429000"/>
            <a:ext cx="242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Индексный блок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CA50E3D-5D75-46B8-8082-60BB88F092CC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4876800" y="2944690"/>
            <a:ext cx="1135360" cy="668976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2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4" grpId="0"/>
      <p:bldP spid="6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28731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CB876E0F-185C-497B-9B50-80E3E9C560D4}"/>
              </a:ext>
            </a:extLst>
          </p:cNvPr>
          <p:cNvGraphicFramePr>
            <a:graphicFrameLocks noGrp="1"/>
          </p:cNvGraphicFramePr>
          <p:nvPr/>
        </p:nvGraphicFramePr>
        <p:xfrm>
          <a:off x="492224" y="4354304"/>
          <a:ext cx="6600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73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290051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Прямая индексация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1644352" y="43848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924336" y="436510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31C590-94DE-4DF9-8E70-432E0C56AA10}"/>
              </a:ext>
            </a:extLst>
          </p:cNvPr>
          <p:cNvSpPr txBox="1"/>
          <p:nvPr/>
        </p:nvSpPr>
        <p:spPr>
          <a:xfrm>
            <a:off x="395536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схемах управления оперативной памятью аналогом является страничная память.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F99C4C3-4AE0-46C1-AEA6-36CE3EDDB2A9}"/>
              </a:ext>
            </a:extLst>
          </p:cNvPr>
          <p:cNvGraphicFramePr>
            <a:graphicFrameLocks noGrp="1"/>
          </p:cNvGraphicFramePr>
          <p:nvPr/>
        </p:nvGraphicFramePr>
        <p:xfrm>
          <a:off x="4015676" y="3397072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9ADD34D-DA52-4F1E-BB64-1664D0605D0E}"/>
              </a:ext>
            </a:extLst>
          </p:cNvPr>
          <p:cNvSpPr txBox="1"/>
          <p:nvPr/>
        </p:nvSpPr>
        <p:spPr>
          <a:xfrm>
            <a:off x="4067944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320267-03E2-41B9-84D3-8D625433F139}"/>
              </a:ext>
            </a:extLst>
          </p:cNvPr>
          <p:cNvSpPr txBox="1"/>
          <p:nvPr/>
        </p:nvSpPr>
        <p:spPr>
          <a:xfrm>
            <a:off x="4499992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18A86C-CD4F-4496-894D-B678196E2246}"/>
              </a:ext>
            </a:extLst>
          </p:cNvPr>
          <p:cNvSpPr txBox="1"/>
          <p:nvPr/>
        </p:nvSpPr>
        <p:spPr>
          <a:xfrm>
            <a:off x="4932040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52514C-5CA8-45F3-9EB1-4B226628A9A4}"/>
              </a:ext>
            </a:extLst>
          </p:cNvPr>
          <p:cNvSpPr txBox="1"/>
          <p:nvPr/>
        </p:nvSpPr>
        <p:spPr>
          <a:xfrm>
            <a:off x="5292080" y="331692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8B8A05-1974-4382-8E4D-D92E7A0D57E7}"/>
              </a:ext>
            </a:extLst>
          </p:cNvPr>
          <p:cNvSpPr txBox="1"/>
          <p:nvPr/>
        </p:nvSpPr>
        <p:spPr>
          <a:xfrm>
            <a:off x="4067944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B82EBE-A54A-4A93-A182-3101712BC564}"/>
              </a:ext>
            </a:extLst>
          </p:cNvPr>
          <p:cNvSpPr txBox="1"/>
          <p:nvPr/>
        </p:nvSpPr>
        <p:spPr>
          <a:xfrm>
            <a:off x="4500056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70803B-669B-4845-AC76-C4C78484537E}"/>
              </a:ext>
            </a:extLst>
          </p:cNvPr>
          <p:cNvSpPr txBox="1"/>
          <p:nvPr/>
        </p:nvSpPr>
        <p:spPr>
          <a:xfrm>
            <a:off x="4932104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58828C-85E5-4B77-BD1E-244D75E598E2}"/>
              </a:ext>
            </a:extLst>
          </p:cNvPr>
          <p:cNvSpPr txBox="1"/>
          <p:nvPr/>
        </p:nvSpPr>
        <p:spPr>
          <a:xfrm>
            <a:off x="5292080" y="367696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E84301-1A76-4024-B408-533B009EDED9}"/>
              </a:ext>
            </a:extLst>
          </p:cNvPr>
          <p:cNvCxnSpPr>
            <a:cxnSpLocks/>
            <a:stCxn id="82" idx="1"/>
            <a:endCxn id="5" idx="2"/>
          </p:cNvCxnSpPr>
          <p:nvPr/>
        </p:nvCxnSpPr>
        <p:spPr>
          <a:xfrm flipH="1" flipV="1">
            <a:off x="2411792" y="2944689"/>
            <a:ext cx="1656152" cy="61845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0862407-C3C9-41CF-AA56-91588B2823D1}"/>
              </a:ext>
            </a:extLst>
          </p:cNvPr>
          <p:cNvCxnSpPr>
            <a:endCxn id="28" idx="2"/>
          </p:cNvCxnSpPr>
          <p:nvPr/>
        </p:nvCxnSpPr>
        <p:spPr>
          <a:xfrm flipV="1">
            <a:off x="4787960" y="2924944"/>
            <a:ext cx="1656248" cy="63727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5AF72DF-CFEA-4E24-B601-B0CE581DEE31}"/>
              </a:ext>
            </a:extLst>
          </p:cNvPr>
          <p:cNvCxnSpPr>
            <a:stCxn id="85" idx="1"/>
          </p:cNvCxnSpPr>
          <p:nvPr/>
        </p:nvCxnSpPr>
        <p:spPr>
          <a:xfrm flipH="1" flipV="1">
            <a:off x="3563792" y="2941481"/>
            <a:ext cx="1368248" cy="62166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B23EE9-9200-463C-B04F-067693A82A5D}"/>
              </a:ext>
            </a:extLst>
          </p:cNvPr>
          <p:cNvSpPr txBox="1"/>
          <p:nvPr/>
        </p:nvSpPr>
        <p:spPr>
          <a:xfrm>
            <a:off x="5868144" y="3429000"/>
            <a:ext cx="22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Номера блоков на диске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455003-AE44-4403-8F4D-D99ABE17ABAC}"/>
              </a:ext>
            </a:extLst>
          </p:cNvPr>
          <p:cNvSpPr txBox="1"/>
          <p:nvPr/>
        </p:nvSpPr>
        <p:spPr>
          <a:xfrm>
            <a:off x="5857094" y="3769295"/>
            <a:ext cx="22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Номера блоков в файле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3613F2-D63A-44C9-A897-39EBCB9359BC}"/>
              </a:ext>
            </a:extLst>
          </p:cNvPr>
          <p:cNvSpPr txBox="1"/>
          <p:nvPr/>
        </p:nvSpPr>
        <p:spPr>
          <a:xfrm>
            <a:off x="5148000" y="4385835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Ссылка на индексы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574252EA-BE19-4F2F-8F75-2983975B355A}"/>
              </a:ext>
            </a:extLst>
          </p:cNvPr>
          <p:cNvCxnSpPr/>
          <p:nvPr/>
        </p:nvCxnSpPr>
        <p:spPr>
          <a:xfrm flipV="1">
            <a:off x="4015676" y="3767912"/>
            <a:ext cx="0" cy="30916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99994ADE-DCD4-4844-8270-C5D271A89805}"/>
              </a:ext>
            </a:extLst>
          </p:cNvPr>
          <p:cNvCxnSpPr/>
          <p:nvPr/>
        </p:nvCxnSpPr>
        <p:spPr>
          <a:xfrm>
            <a:off x="4015676" y="4077072"/>
            <a:ext cx="10850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3" name="Прямая соединительная линия 20482">
            <a:extLst>
              <a:ext uri="{FF2B5EF4-FFF2-40B4-BE49-F238E27FC236}">
                <a16:creationId xmlns:a16="http://schemas.microsoft.com/office/drawing/2014/main" id="{D925BDA8-ABD6-4FCE-BD94-4D1DF710A8C6}"/>
              </a:ext>
            </a:extLst>
          </p:cNvPr>
          <p:cNvCxnSpPr/>
          <p:nvPr/>
        </p:nvCxnSpPr>
        <p:spPr>
          <a:xfrm flipH="1" flipV="1">
            <a:off x="5095783" y="4074850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5" name="Прямая соединительная линия 20484">
            <a:extLst>
              <a:ext uri="{FF2B5EF4-FFF2-40B4-BE49-F238E27FC236}">
                <a16:creationId xmlns:a16="http://schemas.microsoft.com/office/drawing/2014/main" id="{A93B7818-885E-4B10-8DEF-2467DFDAA1C8}"/>
              </a:ext>
            </a:extLst>
          </p:cNvPr>
          <p:cNvCxnSpPr>
            <a:endCxn id="19" idx="3"/>
          </p:cNvCxnSpPr>
          <p:nvPr/>
        </p:nvCxnSpPr>
        <p:spPr>
          <a:xfrm>
            <a:off x="5100736" y="4077072"/>
            <a:ext cx="0" cy="46161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7EC8C14-E65C-479C-8FB8-57663A170F8F}"/>
              </a:ext>
            </a:extLst>
          </p:cNvPr>
          <p:cNvSpPr txBox="1"/>
          <p:nvPr/>
        </p:nvSpPr>
        <p:spPr>
          <a:xfrm>
            <a:off x="7308241" y="4395948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</p:spTree>
    <p:extLst>
      <p:ext uri="{BB962C8B-B14F-4D97-AF65-F5344CB8AC3E}">
        <p14:creationId xmlns:p14="http://schemas.microsoft.com/office/powerpoint/2010/main" val="18307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28731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58B09-31FA-4ED7-A255-73502B9F3D4E}"/>
              </a:ext>
            </a:extLst>
          </p:cNvPr>
          <p:cNvSpPr/>
          <p:nvPr/>
        </p:nvSpPr>
        <p:spPr bwMode="gray">
          <a:xfrm>
            <a:off x="154766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Прямая индексация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BCDB5-8336-42C8-9F9E-10A4894D2E03}"/>
              </a:ext>
            </a:extLst>
          </p:cNvPr>
          <p:cNvSpPr/>
          <p:nvPr/>
        </p:nvSpPr>
        <p:spPr bwMode="gray">
          <a:xfrm>
            <a:off x="395536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5081A4-DB09-4EF6-8014-B57B3869CD2C}"/>
              </a:ext>
            </a:extLst>
          </p:cNvPr>
          <p:cNvSpPr/>
          <p:nvPr/>
        </p:nvSpPr>
        <p:spPr bwMode="gray">
          <a:xfrm>
            <a:off x="97160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CB9B0F-864B-42F1-852C-C729E269CBEE}"/>
              </a:ext>
            </a:extLst>
          </p:cNvPr>
          <p:cNvSpPr/>
          <p:nvPr/>
        </p:nvSpPr>
        <p:spPr bwMode="gray">
          <a:xfrm>
            <a:off x="2123728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93FEFE-C39A-4D0B-A638-EC078CA2424E}"/>
              </a:ext>
            </a:extLst>
          </p:cNvPr>
          <p:cNvSpPr/>
          <p:nvPr/>
        </p:nvSpPr>
        <p:spPr bwMode="gray">
          <a:xfrm>
            <a:off x="269979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A73090-119B-49E4-AEF1-57810FB1435B}"/>
              </a:ext>
            </a:extLst>
          </p:cNvPr>
          <p:cNvSpPr/>
          <p:nvPr/>
        </p:nvSpPr>
        <p:spPr bwMode="gray">
          <a:xfrm>
            <a:off x="327585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7739A0-0576-446A-943B-B136ADC99CF2}"/>
              </a:ext>
            </a:extLst>
          </p:cNvPr>
          <p:cNvSpPr/>
          <p:nvPr/>
        </p:nvSpPr>
        <p:spPr bwMode="gray">
          <a:xfrm>
            <a:off x="385192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37DB09-2EA1-47C8-8BD8-3CADB53317DE}"/>
              </a:ext>
            </a:extLst>
          </p:cNvPr>
          <p:cNvSpPr/>
          <p:nvPr/>
        </p:nvSpPr>
        <p:spPr bwMode="gray">
          <a:xfrm>
            <a:off x="442798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833F80-1456-4EEB-BDF0-E9B8A44974A2}"/>
              </a:ext>
            </a:extLst>
          </p:cNvPr>
          <p:cNvSpPr/>
          <p:nvPr/>
        </p:nvSpPr>
        <p:spPr bwMode="gray">
          <a:xfrm>
            <a:off x="500404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7A546A-BE29-421C-8980-3F9DA1BCB299}"/>
              </a:ext>
            </a:extLst>
          </p:cNvPr>
          <p:cNvSpPr/>
          <p:nvPr/>
        </p:nvSpPr>
        <p:spPr bwMode="gray">
          <a:xfrm>
            <a:off x="5580112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D1D7A7-79F0-481B-AAF2-2A9A985A7DEE}"/>
              </a:ext>
            </a:extLst>
          </p:cNvPr>
          <p:cNvSpPr/>
          <p:nvPr/>
        </p:nvSpPr>
        <p:spPr bwMode="gray">
          <a:xfrm>
            <a:off x="6156176" y="2636912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436052-3CED-49E3-85D8-24B9F422B0D7}"/>
              </a:ext>
            </a:extLst>
          </p:cNvPr>
          <p:cNvSpPr/>
          <p:nvPr/>
        </p:nvSpPr>
        <p:spPr bwMode="gray">
          <a:xfrm>
            <a:off x="6732240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A96121-FF2B-479E-B1CD-582847529996}"/>
              </a:ext>
            </a:extLst>
          </p:cNvPr>
          <p:cNvSpPr/>
          <p:nvPr/>
        </p:nvSpPr>
        <p:spPr bwMode="gray">
          <a:xfrm>
            <a:off x="7308304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BDD28C-2B21-4E83-8449-F772B08D8DDA}"/>
              </a:ext>
            </a:extLst>
          </p:cNvPr>
          <p:cNvSpPr/>
          <p:nvPr/>
        </p:nvSpPr>
        <p:spPr bwMode="gray">
          <a:xfrm>
            <a:off x="7884368" y="263691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ADF6F-EF60-4CD9-B0F2-2D751817EBCE}"/>
              </a:ext>
            </a:extLst>
          </p:cNvPr>
          <p:cNvSpPr txBox="1"/>
          <p:nvPr/>
        </p:nvSpPr>
        <p:spPr>
          <a:xfrm>
            <a:off x="8435382" y="252483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259D8C-DE61-46BC-9898-52DD3A76F679}"/>
              </a:ext>
            </a:extLst>
          </p:cNvPr>
          <p:cNvSpPr/>
          <p:nvPr/>
        </p:nvSpPr>
        <p:spPr bwMode="gray">
          <a:xfrm>
            <a:off x="395664" y="2636912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AB957-9D9B-4D17-93C1-FB2B135134EB}"/>
              </a:ext>
            </a:extLst>
          </p:cNvPr>
          <p:cNvSpPr txBox="1"/>
          <p:nvPr/>
        </p:nvSpPr>
        <p:spPr>
          <a:xfrm>
            <a:off x="467480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70341-A734-4E55-A58C-CE32C493C716}"/>
              </a:ext>
            </a:extLst>
          </p:cNvPr>
          <p:cNvSpPr txBox="1"/>
          <p:nvPr/>
        </p:nvSpPr>
        <p:spPr>
          <a:xfrm>
            <a:off x="169168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BC6D4-2DB3-4B71-BB42-98DFB7828941}"/>
              </a:ext>
            </a:extLst>
          </p:cNvPr>
          <p:cNvSpPr txBox="1"/>
          <p:nvPr/>
        </p:nvSpPr>
        <p:spPr>
          <a:xfrm>
            <a:off x="226774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BC1DB-6E2B-4475-BDAD-91E06D36586E}"/>
              </a:ext>
            </a:extLst>
          </p:cNvPr>
          <p:cNvSpPr txBox="1"/>
          <p:nvPr/>
        </p:nvSpPr>
        <p:spPr>
          <a:xfrm>
            <a:off x="2843808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858D-2340-4FC7-84A1-E6BF8260EFE8}"/>
              </a:ext>
            </a:extLst>
          </p:cNvPr>
          <p:cNvSpPr txBox="1"/>
          <p:nvPr/>
        </p:nvSpPr>
        <p:spPr>
          <a:xfrm>
            <a:off x="3419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317438-88A5-498B-A50E-F8AE5468BCF3}"/>
              </a:ext>
            </a:extLst>
          </p:cNvPr>
          <p:cNvSpPr txBox="1"/>
          <p:nvPr/>
        </p:nvSpPr>
        <p:spPr>
          <a:xfrm>
            <a:off x="399593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B8D9-CDF8-4D0C-A2C3-1C9E0EBE3E01}"/>
              </a:ext>
            </a:extLst>
          </p:cNvPr>
          <p:cNvSpPr txBox="1"/>
          <p:nvPr/>
        </p:nvSpPr>
        <p:spPr>
          <a:xfrm>
            <a:off x="4572000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72553-8925-4300-9B38-963234C2B884}"/>
              </a:ext>
            </a:extLst>
          </p:cNvPr>
          <p:cNvSpPr txBox="1"/>
          <p:nvPr/>
        </p:nvSpPr>
        <p:spPr>
          <a:xfrm>
            <a:off x="5148064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CB041-3B16-4758-93B0-223951D470F0}"/>
              </a:ext>
            </a:extLst>
          </p:cNvPr>
          <p:cNvSpPr txBox="1"/>
          <p:nvPr/>
        </p:nvSpPr>
        <p:spPr>
          <a:xfrm>
            <a:off x="5724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9F53F-952F-4A5A-A94B-0908A7412BA1}"/>
              </a:ext>
            </a:extLst>
          </p:cNvPr>
          <p:cNvSpPr txBox="1"/>
          <p:nvPr/>
        </p:nvSpPr>
        <p:spPr>
          <a:xfrm>
            <a:off x="6300192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30444-E12D-493E-9CB9-1244C2D306ED}"/>
              </a:ext>
            </a:extLst>
          </p:cNvPr>
          <p:cNvSpPr txBox="1"/>
          <p:nvPr/>
        </p:nvSpPr>
        <p:spPr>
          <a:xfrm>
            <a:off x="6876256" y="234888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5E42C-F173-4A11-B6B3-9D9C899E2A27}"/>
              </a:ext>
            </a:extLst>
          </p:cNvPr>
          <p:cNvSpPr txBox="1"/>
          <p:nvPr/>
        </p:nvSpPr>
        <p:spPr>
          <a:xfrm>
            <a:off x="7380312" y="23488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F0624-7D90-4419-80EE-98E30D5B872D}"/>
              </a:ext>
            </a:extLst>
          </p:cNvPr>
          <p:cNvSpPr txBox="1"/>
          <p:nvPr/>
        </p:nvSpPr>
        <p:spPr>
          <a:xfrm>
            <a:off x="7956376" y="2348880"/>
            <a:ext cx="3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A341-7336-4D2E-AF2B-652C63C6AC8A}"/>
              </a:ext>
            </a:extLst>
          </p:cNvPr>
          <p:cNvSpPr txBox="1"/>
          <p:nvPr/>
        </p:nvSpPr>
        <p:spPr>
          <a:xfrm>
            <a:off x="2267808" y="2636912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3800-9648-4FA2-B020-653F7C4202E9}"/>
              </a:ext>
            </a:extLst>
          </p:cNvPr>
          <p:cNvSpPr txBox="1"/>
          <p:nvPr/>
        </p:nvSpPr>
        <p:spPr>
          <a:xfrm>
            <a:off x="3419936" y="2617167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969CB0-B23D-4859-873F-9F0DA865F13B}"/>
              </a:ext>
            </a:extLst>
          </p:cNvPr>
          <p:cNvSpPr txBox="1"/>
          <p:nvPr/>
        </p:nvSpPr>
        <p:spPr>
          <a:xfrm>
            <a:off x="6291359" y="2608223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09D76F-056B-477D-855D-9CB5B755E01B}"/>
              </a:ext>
            </a:extLst>
          </p:cNvPr>
          <p:cNvSpPr/>
          <p:nvPr/>
        </p:nvSpPr>
        <p:spPr bwMode="gray">
          <a:xfrm>
            <a:off x="1548000" y="263691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31C590-94DE-4DF9-8E70-432E0C56AA10}"/>
              </a:ext>
            </a:extLst>
          </p:cNvPr>
          <p:cNvSpPr txBox="1"/>
          <p:nvPr/>
        </p:nvSpPr>
        <p:spPr>
          <a:xfrm>
            <a:off x="395536" y="47971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схемах управления оперативной памятью аналогом является страничная память.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F99C4C3-4AE0-46C1-AEA6-36CE3EDDB2A9}"/>
              </a:ext>
            </a:extLst>
          </p:cNvPr>
          <p:cNvGraphicFramePr>
            <a:graphicFrameLocks noGrp="1"/>
          </p:cNvGraphicFramePr>
          <p:nvPr/>
        </p:nvGraphicFramePr>
        <p:xfrm>
          <a:off x="4015676" y="3397072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9ADD34D-DA52-4F1E-BB64-1664D0605D0E}"/>
              </a:ext>
            </a:extLst>
          </p:cNvPr>
          <p:cNvSpPr txBox="1"/>
          <p:nvPr/>
        </p:nvSpPr>
        <p:spPr>
          <a:xfrm>
            <a:off x="4067944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320267-03E2-41B9-84D3-8D625433F139}"/>
              </a:ext>
            </a:extLst>
          </p:cNvPr>
          <p:cNvSpPr txBox="1"/>
          <p:nvPr/>
        </p:nvSpPr>
        <p:spPr>
          <a:xfrm>
            <a:off x="4499992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18A86C-CD4F-4496-894D-B678196E2246}"/>
              </a:ext>
            </a:extLst>
          </p:cNvPr>
          <p:cNvSpPr txBox="1"/>
          <p:nvPr/>
        </p:nvSpPr>
        <p:spPr>
          <a:xfrm>
            <a:off x="4932040" y="340925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52514C-5CA8-45F3-9EB1-4B226628A9A4}"/>
              </a:ext>
            </a:extLst>
          </p:cNvPr>
          <p:cNvSpPr txBox="1"/>
          <p:nvPr/>
        </p:nvSpPr>
        <p:spPr>
          <a:xfrm>
            <a:off x="5292080" y="331692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8B8A05-1974-4382-8E4D-D92E7A0D57E7}"/>
              </a:ext>
            </a:extLst>
          </p:cNvPr>
          <p:cNvSpPr txBox="1"/>
          <p:nvPr/>
        </p:nvSpPr>
        <p:spPr>
          <a:xfrm>
            <a:off x="4067944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B82EBE-A54A-4A93-A182-3101712BC564}"/>
              </a:ext>
            </a:extLst>
          </p:cNvPr>
          <p:cNvSpPr txBox="1"/>
          <p:nvPr/>
        </p:nvSpPr>
        <p:spPr>
          <a:xfrm>
            <a:off x="4500056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70803B-669B-4845-AC76-C4C78484537E}"/>
              </a:ext>
            </a:extLst>
          </p:cNvPr>
          <p:cNvSpPr txBox="1"/>
          <p:nvPr/>
        </p:nvSpPr>
        <p:spPr>
          <a:xfrm>
            <a:off x="4932104" y="3769295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58828C-85E5-4B77-BD1E-244D75E598E2}"/>
              </a:ext>
            </a:extLst>
          </p:cNvPr>
          <p:cNvSpPr txBox="1"/>
          <p:nvPr/>
        </p:nvSpPr>
        <p:spPr>
          <a:xfrm>
            <a:off x="5292080" y="367696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0862407-C3C9-41CF-AA56-91588B2823D1}"/>
              </a:ext>
            </a:extLst>
          </p:cNvPr>
          <p:cNvCxnSpPr>
            <a:endCxn id="28" idx="2"/>
          </p:cNvCxnSpPr>
          <p:nvPr/>
        </p:nvCxnSpPr>
        <p:spPr>
          <a:xfrm flipV="1">
            <a:off x="4787960" y="2924944"/>
            <a:ext cx="1656248" cy="63727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5AF72DF-CFEA-4E24-B601-B0CE581DEE31}"/>
              </a:ext>
            </a:extLst>
          </p:cNvPr>
          <p:cNvCxnSpPr>
            <a:stCxn id="85" idx="1"/>
          </p:cNvCxnSpPr>
          <p:nvPr/>
        </p:nvCxnSpPr>
        <p:spPr>
          <a:xfrm flipH="1" flipV="1">
            <a:off x="3563792" y="2941481"/>
            <a:ext cx="1368248" cy="62166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B23EE9-9200-463C-B04F-067693A82A5D}"/>
              </a:ext>
            </a:extLst>
          </p:cNvPr>
          <p:cNvSpPr txBox="1"/>
          <p:nvPr/>
        </p:nvSpPr>
        <p:spPr>
          <a:xfrm>
            <a:off x="5868144" y="3429000"/>
            <a:ext cx="22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Номера блоков на диске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455003-AE44-4403-8F4D-D99ABE17ABAC}"/>
              </a:ext>
            </a:extLst>
          </p:cNvPr>
          <p:cNvSpPr txBox="1"/>
          <p:nvPr/>
        </p:nvSpPr>
        <p:spPr>
          <a:xfrm>
            <a:off x="5857094" y="3769295"/>
            <a:ext cx="22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Номера блоков в файле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574252EA-BE19-4F2F-8F75-2983975B355A}"/>
              </a:ext>
            </a:extLst>
          </p:cNvPr>
          <p:cNvCxnSpPr/>
          <p:nvPr/>
        </p:nvCxnSpPr>
        <p:spPr>
          <a:xfrm flipV="1">
            <a:off x="723600" y="3767912"/>
            <a:ext cx="0" cy="30916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99994ADE-DCD4-4844-8270-C5D271A89805}"/>
              </a:ext>
            </a:extLst>
          </p:cNvPr>
          <p:cNvCxnSpPr/>
          <p:nvPr/>
        </p:nvCxnSpPr>
        <p:spPr>
          <a:xfrm>
            <a:off x="723600" y="4077072"/>
            <a:ext cx="10850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3" name="Прямая соединительная линия 20482">
            <a:extLst>
              <a:ext uri="{FF2B5EF4-FFF2-40B4-BE49-F238E27FC236}">
                <a16:creationId xmlns:a16="http://schemas.microsoft.com/office/drawing/2014/main" id="{D925BDA8-ABD6-4FCE-BD94-4D1DF710A8C6}"/>
              </a:ext>
            </a:extLst>
          </p:cNvPr>
          <p:cNvCxnSpPr/>
          <p:nvPr/>
        </p:nvCxnSpPr>
        <p:spPr>
          <a:xfrm flipH="1" flipV="1">
            <a:off x="5095783" y="4074850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7EC8C14-E65C-479C-8FB8-57663A170F8F}"/>
              </a:ext>
            </a:extLst>
          </p:cNvPr>
          <p:cNvSpPr txBox="1"/>
          <p:nvPr/>
        </p:nvSpPr>
        <p:spPr>
          <a:xfrm>
            <a:off x="3995936" y="4395948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D55DA1-6D56-4E92-881C-77A8AF236A36}"/>
              </a:ext>
            </a:extLst>
          </p:cNvPr>
          <p:cNvSpPr/>
          <p:nvPr/>
        </p:nvSpPr>
        <p:spPr bwMode="gray">
          <a:xfrm>
            <a:off x="467480" y="4356000"/>
            <a:ext cx="1242000" cy="370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3000">
                <a:srgbClr val="E4B3B2"/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BA523B-74DF-43EA-ACED-C6BBD8C03347}"/>
              </a:ext>
            </a:extLst>
          </p:cNvPr>
          <p:cNvSpPr/>
          <p:nvPr/>
        </p:nvSpPr>
        <p:spPr bwMode="gray">
          <a:xfrm>
            <a:off x="723600" y="3398400"/>
            <a:ext cx="3294568" cy="370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0000">
                <a:srgbClr val="E4B3B2"/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0F2D52-3B0E-434F-90B3-E01878AB45B5}"/>
              </a:ext>
            </a:extLst>
          </p:cNvPr>
          <p:cNvSpPr/>
          <p:nvPr/>
        </p:nvSpPr>
        <p:spPr bwMode="gray">
          <a:xfrm>
            <a:off x="1691680" y="4356000"/>
            <a:ext cx="2088167" cy="370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5000">
                <a:srgbClr val="E4B3B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E6F91-7A28-43E0-B10D-307084DF1E3B}"/>
              </a:ext>
            </a:extLst>
          </p:cNvPr>
          <p:cNvSpPr txBox="1"/>
          <p:nvPr/>
        </p:nvSpPr>
        <p:spPr>
          <a:xfrm>
            <a:off x="924336" y="4365104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72926-B3F4-4785-8890-BE99057CA39A}"/>
              </a:ext>
            </a:extLst>
          </p:cNvPr>
          <p:cNvSpPr txBox="1"/>
          <p:nvPr/>
        </p:nvSpPr>
        <p:spPr>
          <a:xfrm>
            <a:off x="611560" y="342900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3613F2-D63A-44C9-A897-39EBCB9359BC}"/>
              </a:ext>
            </a:extLst>
          </p:cNvPr>
          <p:cNvSpPr txBox="1"/>
          <p:nvPr/>
        </p:nvSpPr>
        <p:spPr>
          <a:xfrm>
            <a:off x="1835632" y="4385835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Ссылка на индексы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E84301-1A76-4024-B408-533B009EDED9}"/>
              </a:ext>
            </a:extLst>
          </p:cNvPr>
          <p:cNvCxnSpPr>
            <a:cxnSpLocks/>
            <a:stCxn id="82" idx="1"/>
            <a:endCxn id="5" idx="2"/>
          </p:cNvCxnSpPr>
          <p:nvPr/>
        </p:nvCxnSpPr>
        <p:spPr>
          <a:xfrm flipH="1" flipV="1">
            <a:off x="2411792" y="2944689"/>
            <a:ext cx="1656152" cy="61845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9725341B-36AB-4B6C-BC6C-ACF76595B181}"/>
              </a:ext>
            </a:extLst>
          </p:cNvPr>
          <p:cNvCxnSpPr/>
          <p:nvPr/>
        </p:nvCxnSpPr>
        <p:spPr>
          <a:xfrm>
            <a:off x="1807200" y="4074850"/>
            <a:ext cx="0" cy="46161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71F153-D207-488C-9F35-B4A0844EA455}"/>
              </a:ext>
            </a:extLst>
          </p:cNvPr>
          <p:cNvCxnSpPr>
            <a:cxnSpLocks/>
          </p:cNvCxnSpPr>
          <p:nvPr/>
        </p:nvCxnSpPr>
        <p:spPr>
          <a:xfrm flipV="1">
            <a:off x="971600" y="2952000"/>
            <a:ext cx="0" cy="36492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6F0F5CF-6FF7-465A-BCB5-2B7A5E0CDF9E}"/>
              </a:ext>
            </a:extLst>
          </p:cNvPr>
          <p:cNvSpPr txBox="1"/>
          <p:nvPr/>
        </p:nvSpPr>
        <p:spPr>
          <a:xfrm>
            <a:off x="5796448" y="4281244"/>
            <a:ext cx="242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Индексный узел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C8D3653-A2A0-4190-8DBD-325F6585E0D6}"/>
              </a:ext>
            </a:extLst>
          </p:cNvPr>
          <p:cNvCxnSpPr>
            <a:cxnSpLocks/>
            <a:stCxn id="69" idx="1"/>
          </p:cNvCxnSpPr>
          <p:nvPr/>
        </p:nvCxnSpPr>
        <p:spPr>
          <a:xfrm flipH="1" flipV="1">
            <a:off x="3098313" y="3915787"/>
            <a:ext cx="2698135" cy="550123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3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28731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Многоуровневая индексация</a:t>
            </a:r>
          </a:p>
        </p:txBody>
      </p:sp>
      <p:graphicFrame>
        <p:nvGraphicFramePr>
          <p:cNvPr id="68" name="Таблица 67">
            <a:extLst>
              <a:ext uri="{FF2B5EF4-FFF2-40B4-BE49-F238E27FC236}">
                <a16:creationId xmlns:a16="http://schemas.microsoft.com/office/drawing/2014/main" id="{8C9E4E2E-A72C-4040-8DE0-C2B47C0A28DC}"/>
              </a:ext>
            </a:extLst>
          </p:cNvPr>
          <p:cNvGraphicFramePr>
            <a:graphicFrameLocks noGrp="1"/>
          </p:cNvGraphicFramePr>
          <p:nvPr/>
        </p:nvGraphicFramePr>
        <p:xfrm>
          <a:off x="492224" y="5218400"/>
          <a:ext cx="6600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73">
                  <a:extLst>
                    <a:ext uri="{9D8B030D-6E8A-4147-A177-3AD203B41FA5}">
                      <a16:colId xmlns:a16="http://schemas.microsoft.com/office/drawing/2014/main" val="1672072224"/>
                    </a:ext>
                  </a:extLst>
                </a:gridCol>
                <a:gridCol w="3290051">
                  <a:extLst>
                    <a:ext uri="{9D8B030D-6E8A-4147-A177-3AD203B41FA5}">
                      <a16:colId xmlns:a16="http://schemas.microsoft.com/office/drawing/2014/main" val="122419523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29588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361503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0E5D25E3-D864-43A8-8273-7A296FD4B953}"/>
              </a:ext>
            </a:extLst>
          </p:cNvPr>
          <p:cNvSpPr txBox="1"/>
          <p:nvPr/>
        </p:nvSpPr>
        <p:spPr>
          <a:xfrm>
            <a:off x="1644352" y="524889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файла и другие атрибуты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003417-A817-4CE1-A0AD-06F40BBE3948}"/>
              </a:ext>
            </a:extLst>
          </p:cNvPr>
          <p:cNvSpPr txBox="1"/>
          <p:nvPr/>
        </p:nvSpPr>
        <p:spPr>
          <a:xfrm>
            <a:off x="924336" y="5229200"/>
            <a:ext cx="28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B1D1F7-612D-4B23-B2AF-69891B02063E}"/>
              </a:ext>
            </a:extLst>
          </p:cNvPr>
          <p:cNvSpPr txBox="1"/>
          <p:nvPr/>
        </p:nvSpPr>
        <p:spPr>
          <a:xfrm>
            <a:off x="5148000" y="5249931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Ссылка на блок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A8B779C3-9F1B-402E-8A85-3283203A28BA}"/>
              </a:ext>
            </a:extLst>
          </p:cNvPr>
          <p:cNvCxnSpPr/>
          <p:nvPr/>
        </p:nvCxnSpPr>
        <p:spPr>
          <a:xfrm flipH="1" flipV="1">
            <a:off x="4655351" y="4754608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4E4939C-A662-498B-A8B4-748A6D43D7AD}"/>
              </a:ext>
            </a:extLst>
          </p:cNvPr>
          <p:cNvCxnSpPr>
            <a:cxnSpLocks/>
          </p:cNvCxnSpPr>
          <p:nvPr/>
        </p:nvCxnSpPr>
        <p:spPr>
          <a:xfrm>
            <a:off x="5100736" y="4911599"/>
            <a:ext cx="0" cy="46161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DE88E6C-4F38-4D2F-ABC4-AAC073581686}"/>
              </a:ext>
            </a:extLst>
          </p:cNvPr>
          <p:cNvSpPr txBox="1"/>
          <p:nvPr/>
        </p:nvSpPr>
        <p:spPr>
          <a:xfrm>
            <a:off x="7308241" y="5260044"/>
            <a:ext cx="12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Директория</a:t>
            </a:r>
          </a:p>
        </p:txBody>
      </p:sp>
      <p:graphicFrame>
        <p:nvGraphicFramePr>
          <p:cNvPr id="96" name="Таблица 95">
            <a:extLst>
              <a:ext uri="{FF2B5EF4-FFF2-40B4-BE49-F238E27FC236}">
                <a16:creationId xmlns:a16="http://schemas.microsoft.com/office/drawing/2014/main" id="{5F8C95E6-5712-4BAE-BC83-B8080C3FFF72}"/>
              </a:ext>
            </a:extLst>
          </p:cNvPr>
          <p:cNvGraphicFramePr>
            <a:graphicFrameLocks noGrp="1"/>
          </p:cNvGraphicFramePr>
          <p:nvPr/>
        </p:nvGraphicFramePr>
        <p:xfrm>
          <a:off x="3707904" y="4229230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70A9D7D6-E5BE-451C-9CCA-B4B60C7E6483}"/>
              </a:ext>
            </a:extLst>
          </p:cNvPr>
          <p:cNvCxnSpPr/>
          <p:nvPr/>
        </p:nvCxnSpPr>
        <p:spPr>
          <a:xfrm flipV="1">
            <a:off x="4015676" y="4600070"/>
            <a:ext cx="0" cy="30916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C4AABF28-EA40-4E82-920D-1A81669427FF}"/>
              </a:ext>
            </a:extLst>
          </p:cNvPr>
          <p:cNvCxnSpPr/>
          <p:nvPr/>
        </p:nvCxnSpPr>
        <p:spPr>
          <a:xfrm>
            <a:off x="4015676" y="4909230"/>
            <a:ext cx="10850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885FCC5C-E552-4C35-BF00-CA5CBD3E4297}"/>
              </a:ext>
            </a:extLst>
          </p:cNvPr>
          <p:cNvCxnSpPr/>
          <p:nvPr/>
        </p:nvCxnSpPr>
        <p:spPr>
          <a:xfrm flipH="1" flipV="1">
            <a:off x="5095783" y="4907008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A324FB0-9000-4A47-988E-EBD0843F5415}"/>
              </a:ext>
            </a:extLst>
          </p:cNvPr>
          <p:cNvSpPr txBox="1"/>
          <p:nvPr/>
        </p:nvSpPr>
        <p:spPr>
          <a:xfrm>
            <a:off x="5632380" y="4273351"/>
            <a:ext cx="251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Блок косвенной адресации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BE2E0A-51B0-4527-A65D-4B66B909953A}"/>
              </a:ext>
            </a:extLst>
          </p:cNvPr>
          <p:cNvSpPr txBox="1"/>
          <p:nvPr/>
        </p:nvSpPr>
        <p:spPr>
          <a:xfrm>
            <a:off x="4139952" y="410901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32E43B-773A-4285-AAA5-D5152874192D}"/>
              </a:ext>
            </a:extLst>
          </p:cNvPr>
          <p:cNvSpPr txBox="1"/>
          <p:nvPr/>
        </p:nvSpPr>
        <p:spPr>
          <a:xfrm>
            <a:off x="4572000" y="410901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41D0C9A-0990-467C-8BE9-17AFFE2F0A93}"/>
              </a:ext>
            </a:extLst>
          </p:cNvPr>
          <p:cNvCxnSpPr/>
          <p:nvPr/>
        </p:nvCxnSpPr>
        <p:spPr>
          <a:xfrm flipH="1" flipV="1">
            <a:off x="2619387" y="4074598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C32FCE84-3AC3-451E-BA5A-57BFA1966BD1}"/>
              </a:ext>
            </a:extLst>
          </p:cNvPr>
          <p:cNvGraphicFramePr>
            <a:graphicFrameLocks noGrp="1"/>
          </p:cNvGraphicFramePr>
          <p:nvPr/>
        </p:nvGraphicFramePr>
        <p:xfrm>
          <a:off x="1691680" y="3549220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9C324E2-511F-4185-A20E-16E0B06AE9C2}"/>
              </a:ext>
            </a:extLst>
          </p:cNvPr>
          <p:cNvSpPr txBox="1"/>
          <p:nvPr/>
        </p:nvSpPr>
        <p:spPr>
          <a:xfrm>
            <a:off x="2103988" y="342900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D722D5-9AA4-413A-8A9E-15F7EDE6BDA2}"/>
              </a:ext>
            </a:extLst>
          </p:cNvPr>
          <p:cNvSpPr txBox="1"/>
          <p:nvPr/>
        </p:nvSpPr>
        <p:spPr>
          <a:xfrm>
            <a:off x="2536036" y="342900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BB3CDF8-67F5-4DA3-8238-8B871492F454}"/>
              </a:ext>
            </a:extLst>
          </p:cNvPr>
          <p:cNvCxnSpPr/>
          <p:nvPr/>
        </p:nvCxnSpPr>
        <p:spPr>
          <a:xfrm flipH="1" flipV="1">
            <a:off x="6455551" y="4074598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DE9743CE-B8D4-4862-BDB0-750B562A1094}"/>
              </a:ext>
            </a:extLst>
          </p:cNvPr>
          <p:cNvGraphicFramePr>
            <a:graphicFrameLocks noGrp="1"/>
          </p:cNvGraphicFramePr>
          <p:nvPr/>
        </p:nvGraphicFramePr>
        <p:xfrm>
          <a:off x="5815876" y="3549220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EF8B2C2-D47F-4E52-8A2E-81242CC54B1C}"/>
              </a:ext>
            </a:extLst>
          </p:cNvPr>
          <p:cNvSpPr txBox="1"/>
          <p:nvPr/>
        </p:nvSpPr>
        <p:spPr>
          <a:xfrm>
            <a:off x="6228184" y="342900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6428F-1ACC-4324-90DD-11E7027DD336}"/>
              </a:ext>
            </a:extLst>
          </p:cNvPr>
          <p:cNvSpPr txBox="1"/>
          <p:nvPr/>
        </p:nvSpPr>
        <p:spPr>
          <a:xfrm>
            <a:off x="6660232" y="342900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A39AE3A-61D8-456A-B6F4-F12968B3DCC5}"/>
              </a:ext>
            </a:extLst>
          </p:cNvPr>
          <p:cNvCxnSpPr/>
          <p:nvPr/>
        </p:nvCxnSpPr>
        <p:spPr>
          <a:xfrm flipH="1" flipV="1">
            <a:off x="1467259" y="3210502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803E157B-A03A-48FE-905B-4475E1B0B25F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685124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D851B9A-C4F7-4177-8E0B-4588C88C4D88}"/>
              </a:ext>
            </a:extLst>
          </p:cNvPr>
          <p:cNvCxnSpPr/>
          <p:nvPr/>
        </p:nvCxnSpPr>
        <p:spPr>
          <a:xfrm flipH="1" flipV="1">
            <a:off x="3699507" y="3210754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1D824E95-F605-4A92-A113-C64A405DC6C1}"/>
              </a:ext>
            </a:extLst>
          </p:cNvPr>
          <p:cNvGraphicFramePr>
            <a:graphicFrameLocks noGrp="1"/>
          </p:cNvGraphicFramePr>
          <p:nvPr/>
        </p:nvGraphicFramePr>
        <p:xfrm>
          <a:off x="2771800" y="2685376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8F9F391-F9E1-45E6-8B41-08A0B6BCEC91}"/>
              </a:ext>
            </a:extLst>
          </p:cNvPr>
          <p:cNvCxnSpPr/>
          <p:nvPr/>
        </p:nvCxnSpPr>
        <p:spPr>
          <a:xfrm flipH="1" flipV="1">
            <a:off x="5571715" y="3210502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5C320456-C9C2-4996-9F83-3C59ACFFB1BF}"/>
              </a:ext>
            </a:extLst>
          </p:cNvPr>
          <p:cNvGraphicFramePr>
            <a:graphicFrameLocks noGrp="1"/>
          </p:cNvGraphicFramePr>
          <p:nvPr/>
        </p:nvGraphicFramePr>
        <p:xfrm>
          <a:off x="4644008" y="2685124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42D4998-A075-4716-923C-1996C8E9ABD6}"/>
              </a:ext>
            </a:extLst>
          </p:cNvPr>
          <p:cNvCxnSpPr/>
          <p:nvPr/>
        </p:nvCxnSpPr>
        <p:spPr>
          <a:xfrm flipH="1" flipV="1">
            <a:off x="7803963" y="3210754"/>
            <a:ext cx="4953" cy="22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393A1299-A73C-4246-8A5E-760EF403D5FC}"/>
              </a:ext>
            </a:extLst>
          </p:cNvPr>
          <p:cNvGraphicFramePr>
            <a:graphicFrameLocks noGrp="1"/>
          </p:cNvGraphicFramePr>
          <p:nvPr/>
        </p:nvGraphicFramePr>
        <p:xfrm>
          <a:off x="6876256" y="2685376"/>
          <a:ext cx="1708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86370557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905855400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1410219784"/>
                    </a:ext>
                  </a:extLst>
                </a:gridCol>
                <a:gridCol w="427113">
                  <a:extLst>
                    <a:ext uri="{9D8B030D-6E8A-4147-A177-3AD203B41FA5}">
                      <a16:colId xmlns:a16="http://schemas.microsoft.com/office/drawing/2014/main" val="27547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8000">
                          <a:srgbClr val="E4B3B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021801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5A57CFF-CCE4-49B9-98D6-3186D1D74795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2545906" y="3920060"/>
            <a:ext cx="1378022" cy="51705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E0C6A08-6FEE-4167-888B-6FA5004DEFB6}"/>
              </a:ext>
            </a:extLst>
          </p:cNvPr>
          <p:cNvCxnSpPr>
            <a:endCxn id="29" idx="2"/>
          </p:cNvCxnSpPr>
          <p:nvPr/>
        </p:nvCxnSpPr>
        <p:spPr>
          <a:xfrm flipV="1">
            <a:off x="5220072" y="3920060"/>
            <a:ext cx="1450030" cy="44504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A24531C-B797-46C2-9E7D-98DB1AFC7627}"/>
              </a:ext>
            </a:extLst>
          </p:cNvPr>
          <p:cNvSpPr txBox="1"/>
          <p:nvPr/>
        </p:nvSpPr>
        <p:spPr>
          <a:xfrm>
            <a:off x="3347864" y="3553271"/>
            <a:ext cx="251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Индексные блоки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64B019-1E28-4555-81A6-C4B1D662C708}"/>
              </a:ext>
            </a:extLst>
          </p:cNvPr>
          <p:cNvSpPr txBox="1"/>
          <p:nvPr/>
        </p:nvSpPr>
        <p:spPr>
          <a:xfrm>
            <a:off x="3352817" y="2276872"/>
            <a:ext cx="251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Блоки данных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1287497-A310-4447-B818-37803B39AADF}"/>
              </a:ext>
            </a:extLst>
          </p:cNvPr>
          <p:cNvCxnSpPr>
            <a:endCxn id="34" idx="2"/>
          </p:cNvCxnSpPr>
          <p:nvPr/>
        </p:nvCxnSpPr>
        <p:spPr>
          <a:xfrm flipH="1" flipV="1">
            <a:off x="1393778" y="3055964"/>
            <a:ext cx="513927" cy="67867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5E0AD28-F651-4DC4-8771-BC3FF57153E1}"/>
              </a:ext>
            </a:extLst>
          </p:cNvPr>
          <p:cNvCxnSpPr>
            <a:endCxn id="38" idx="2"/>
          </p:cNvCxnSpPr>
          <p:nvPr/>
        </p:nvCxnSpPr>
        <p:spPr>
          <a:xfrm flipV="1">
            <a:off x="3131840" y="3056216"/>
            <a:ext cx="494186" cy="66012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949E53C-AFDE-407F-96C1-9F8DE63414AD}"/>
              </a:ext>
            </a:extLst>
          </p:cNvPr>
          <p:cNvCxnSpPr>
            <a:endCxn id="42" idx="2"/>
          </p:cNvCxnSpPr>
          <p:nvPr/>
        </p:nvCxnSpPr>
        <p:spPr>
          <a:xfrm flipH="1" flipV="1">
            <a:off x="5498234" y="3055964"/>
            <a:ext cx="551421" cy="65119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D57B6F4-21A1-4A39-9510-612F3CCE324B}"/>
              </a:ext>
            </a:extLst>
          </p:cNvPr>
          <p:cNvCxnSpPr>
            <a:endCxn id="46" idx="2"/>
          </p:cNvCxnSpPr>
          <p:nvPr/>
        </p:nvCxnSpPr>
        <p:spPr>
          <a:xfrm flipV="1">
            <a:off x="7320625" y="3056216"/>
            <a:ext cx="409857" cy="65573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6DC38A-83D8-42F2-8637-559F0C9BA39F}"/>
              </a:ext>
            </a:extLst>
          </p:cNvPr>
          <p:cNvSpPr txBox="1"/>
          <p:nvPr/>
        </p:nvSpPr>
        <p:spPr>
          <a:xfrm>
            <a:off x="2248004" y="5805264"/>
            <a:ext cx="470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 двухуровневой адресации</a:t>
            </a:r>
          </a:p>
        </p:txBody>
      </p:sp>
    </p:spTree>
    <p:extLst>
      <p:ext uri="{BB962C8B-B14F-4D97-AF65-F5344CB8AC3E}">
        <p14:creationId xmlns:p14="http://schemas.microsoft.com/office/powerpoint/2010/main" val="19208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7" grpId="0"/>
      <p:bldP spid="2" grpId="0"/>
      <p:bldP spid="22" grpId="0"/>
      <p:bldP spid="23" grpId="0"/>
      <p:bldP spid="26" grpId="0"/>
      <p:bldP spid="27" grpId="0"/>
      <p:bldP spid="30" grpId="0"/>
      <p:bldP spid="31" grpId="0"/>
      <p:bldP spid="55" grpId="0"/>
      <p:bldP spid="56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28731"/>
            <a:ext cx="8784976" cy="48604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Физические файлы и файловая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выделения блоков. Смешанная индексация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B75EBC-1B5F-4006-A9A7-B9290F1222D4}"/>
              </a:ext>
            </a:extLst>
          </p:cNvPr>
          <p:cNvSpPr/>
          <p:nvPr/>
        </p:nvSpPr>
        <p:spPr bwMode="gray">
          <a:xfrm>
            <a:off x="539552" y="4941168"/>
            <a:ext cx="1656184" cy="9750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8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BDD56-E241-4261-BA28-79378D9671D1}"/>
              </a:ext>
            </a:extLst>
          </p:cNvPr>
          <p:cNvSpPr txBox="1"/>
          <p:nvPr/>
        </p:nvSpPr>
        <p:spPr>
          <a:xfrm>
            <a:off x="683568" y="5323273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Атрибуты файла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8470E2F-7447-4B0F-8F57-E39B6D879CF6}"/>
              </a:ext>
            </a:extLst>
          </p:cNvPr>
          <p:cNvSpPr/>
          <p:nvPr/>
        </p:nvSpPr>
        <p:spPr bwMode="gray">
          <a:xfrm>
            <a:off x="2195736" y="4941168"/>
            <a:ext cx="1656184" cy="9750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8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4CDCF9F-8FB6-4814-838A-AFE11702704A}"/>
              </a:ext>
            </a:extLst>
          </p:cNvPr>
          <p:cNvCxnSpPr/>
          <p:nvPr/>
        </p:nvCxnSpPr>
        <p:spPr>
          <a:xfrm>
            <a:off x="2339752" y="4941168"/>
            <a:ext cx="0" cy="97501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8F7985B-15E1-49DD-8667-322E4F7D26D1}"/>
              </a:ext>
            </a:extLst>
          </p:cNvPr>
          <p:cNvCxnSpPr/>
          <p:nvPr/>
        </p:nvCxnSpPr>
        <p:spPr>
          <a:xfrm>
            <a:off x="3707904" y="4941168"/>
            <a:ext cx="0" cy="97501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AF18F33-D5AC-4F5E-8C52-80C6A3706146}"/>
              </a:ext>
            </a:extLst>
          </p:cNvPr>
          <p:cNvSpPr/>
          <p:nvPr/>
        </p:nvSpPr>
        <p:spPr bwMode="gray">
          <a:xfrm>
            <a:off x="3851920" y="4941168"/>
            <a:ext cx="1098120" cy="9750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8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8AC9D-C631-46BC-8145-81ECC28B845E}"/>
              </a:ext>
            </a:extLst>
          </p:cNvPr>
          <p:cNvSpPr txBox="1"/>
          <p:nvPr/>
        </p:nvSpPr>
        <p:spPr>
          <a:xfrm>
            <a:off x="3884477" y="5013175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 блока косвенной адресации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2991B55-AF24-4BA0-BF58-CC3F48B6996F}"/>
              </a:ext>
            </a:extLst>
          </p:cNvPr>
          <p:cNvSpPr/>
          <p:nvPr/>
        </p:nvSpPr>
        <p:spPr bwMode="gray">
          <a:xfrm>
            <a:off x="4932040" y="4941168"/>
            <a:ext cx="1098120" cy="9750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8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A3E5BC-A45E-4FA7-89FE-BAD9B955A1C0}"/>
              </a:ext>
            </a:extLst>
          </p:cNvPr>
          <p:cNvSpPr txBox="1"/>
          <p:nvPr/>
        </p:nvSpPr>
        <p:spPr>
          <a:xfrm>
            <a:off x="4964597" y="493361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 блока двойной косвенной адресации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43B0C3C-3671-4E93-9C13-EAD7652BE619}"/>
              </a:ext>
            </a:extLst>
          </p:cNvPr>
          <p:cNvSpPr/>
          <p:nvPr/>
        </p:nvSpPr>
        <p:spPr bwMode="gray">
          <a:xfrm>
            <a:off x="6012160" y="4941168"/>
            <a:ext cx="1098120" cy="9750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8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rgbClr val="060606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74F5AD-48A1-4551-BD76-8FA79ABB053D}"/>
              </a:ext>
            </a:extLst>
          </p:cNvPr>
          <p:cNvSpPr txBox="1"/>
          <p:nvPr/>
        </p:nvSpPr>
        <p:spPr>
          <a:xfrm>
            <a:off x="6044717" y="494116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 блока тройной косвенной адресации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9132D-3689-4212-970E-C3FE078FCA82}"/>
              </a:ext>
            </a:extLst>
          </p:cNvPr>
          <p:cNvSpPr txBox="1"/>
          <p:nvPr/>
        </p:nvSpPr>
        <p:spPr>
          <a:xfrm>
            <a:off x="2789800" y="52132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23FAF9-7A82-427F-B054-8D097DCD562E}"/>
              </a:ext>
            </a:extLst>
          </p:cNvPr>
          <p:cNvSpPr txBox="1"/>
          <p:nvPr/>
        </p:nvSpPr>
        <p:spPr>
          <a:xfrm>
            <a:off x="7236296" y="5157192"/>
            <a:ext cx="151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Индексный узел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E463D7-0CB3-4DE3-9F2A-5F97BDC402AB}"/>
              </a:ext>
            </a:extLst>
          </p:cNvPr>
          <p:cNvSpPr txBox="1"/>
          <p:nvPr/>
        </p:nvSpPr>
        <p:spPr>
          <a:xfrm>
            <a:off x="2498325" y="5930556"/>
            <a:ext cx="109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Прямая адресация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9BB5B98-B881-47F7-ADAF-C167B892687D}"/>
              </a:ext>
            </a:extLst>
          </p:cNvPr>
          <p:cNvSpPr/>
          <p:nvPr/>
        </p:nvSpPr>
        <p:spPr bwMode="gray">
          <a:xfrm>
            <a:off x="683568" y="4268176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9C1C7FC-D758-49F9-AFAF-F91B373CA06B}"/>
              </a:ext>
            </a:extLst>
          </p:cNvPr>
          <p:cNvSpPr/>
          <p:nvPr/>
        </p:nvSpPr>
        <p:spPr bwMode="gray">
          <a:xfrm>
            <a:off x="683568" y="371703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E3932A0-4BD2-4770-9836-C6BB6181B578}"/>
              </a:ext>
            </a:extLst>
          </p:cNvPr>
          <p:cNvCxnSpPr>
            <a:cxnSpLocks/>
            <a:endCxn id="64" idx="2"/>
          </p:cNvCxnSpPr>
          <p:nvPr/>
        </p:nvCxnSpPr>
        <p:spPr>
          <a:xfrm flipH="1" flipV="1">
            <a:off x="971600" y="4556208"/>
            <a:ext cx="1313908" cy="75269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0E899D-E677-4A16-A583-8CCEFD3DF0BF}"/>
              </a:ext>
            </a:extLst>
          </p:cNvPr>
          <p:cNvCxnSpPr>
            <a:cxnSpLocks/>
          </p:cNvCxnSpPr>
          <p:nvPr/>
        </p:nvCxnSpPr>
        <p:spPr>
          <a:xfrm flipH="1" flipV="1">
            <a:off x="1259632" y="4005064"/>
            <a:ext cx="2520280" cy="128566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4AFF68D-8004-4160-AC07-8DB5B612E5AF}"/>
              </a:ext>
            </a:extLst>
          </p:cNvPr>
          <p:cNvSpPr/>
          <p:nvPr/>
        </p:nvSpPr>
        <p:spPr bwMode="gray">
          <a:xfrm>
            <a:off x="4067944" y="4293096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3D57647-6814-4B4F-BC0F-0D1D10CBFA99}"/>
              </a:ext>
            </a:extLst>
          </p:cNvPr>
          <p:cNvCxnSpPr>
            <a:cxnSpLocks/>
          </p:cNvCxnSpPr>
          <p:nvPr/>
        </p:nvCxnSpPr>
        <p:spPr>
          <a:xfrm>
            <a:off x="4139952" y="4293096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91023462-64C4-48F3-AC5C-152EB30F05B0}"/>
              </a:ext>
            </a:extLst>
          </p:cNvPr>
          <p:cNvCxnSpPr>
            <a:cxnSpLocks/>
          </p:cNvCxnSpPr>
          <p:nvPr/>
        </p:nvCxnSpPr>
        <p:spPr>
          <a:xfrm>
            <a:off x="4572000" y="4293096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CE3A014-9118-4DED-8AD7-0564DB8D3B00}"/>
              </a:ext>
            </a:extLst>
          </p:cNvPr>
          <p:cNvSpPr txBox="1"/>
          <p:nvPr/>
        </p:nvSpPr>
        <p:spPr>
          <a:xfrm>
            <a:off x="4200627" y="42681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AD07E00-3E9C-4B8F-BB2B-899313767322}"/>
              </a:ext>
            </a:extLst>
          </p:cNvPr>
          <p:cNvSpPr/>
          <p:nvPr/>
        </p:nvSpPr>
        <p:spPr bwMode="gray">
          <a:xfrm>
            <a:off x="2555776" y="371703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1647246-B369-4E99-A820-938D370220D2}"/>
              </a:ext>
            </a:extLst>
          </p:cNvPr>
          <p:cNvSpPr/>
          <p:nvPr/>
        </p:nvSpPr>
        <p:spPr bwMode="gray">
          <a:xfrm>
            <a:off x="3635896" y="371703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1C08C7DE-1DE2-404C-8A55-B2E84495FDFD}"/>
              </a:ext>
            </a:extLst>
          </p:cNvPr>
          <p:cNvSpPr/>
          <p:nvPr/>
        </p:nvSpPr>
        <p:spPr bwMode="gray">
          <a:xfrm>
            <a:off x="5148064" y="4318016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F8100F3C-74B6-4340-A206-3E36C8AC217A}"/>
              </a:ext>
            </a:extLst>
          </p:cNvPr>
          <p:cNvCxnSpPr>
            <a:cxnSpLocks/>
          </p:cNvCxnSpPr>
          <p:nvPr/>
        </p:nvCxnSpPr>
        <p:spPr>
          <a:xfrm>
            <a:off x="5220072" y="4318016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4AB9E3F1-F72C-46A5-A37D-1A2A8F8751A5}"/>
              </a:ext>
            </a:extLst>
          </p:cNvPr>
          <p:cNvCxnSpPr>
            <a:cxnSpLocks/>
          </p:cNvCxnSpPr>
          <p:nvPr/>
        </p:nvCxnSpPr>
        <p:spPr>
          <a:xfrm>
            <a:off x="5652120" y="4318016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792EF29-00C4-4DD7-B1A4-68EC0787D72B}"/>
              </a:ext>
            </a:extLst>
          </p:cNvPr>
          <p:cNvSpPr txBox="1"/>
          <p:nvPr/>
        </p:nvSpPr>
        <p:spPr>
          <a:xfrm>
            <a:off x="5280747" y="429309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6062161A-67AF-46D9-AB11-F10C7DE92EDA}"/>
              </a:ext>
            </a:extLst>
          </p:cNvPr>
          <p:cNvSpPr/>
          <p:nvPr/>
        </p:nvSpPr>
        <p:spPr bwMode="gray">
          <a:xfrm>
            <a:off x="4716016" y="374195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B6EC7721-7910-4A23-9D16-EB8395C2A78B}"/>
              </a:ext>
            </a:extLst>
          </p:cNvPr>
          <p:cNvCxnSpPr>
            <a:cxnSpLocks/>
          </p:cNvCxnSpPr>
          <p:nvPr/>
        </p:nvCxnSpPr>
        <p:spPr>
          <a:xfrm>
            <a:off x="4788024" y="374195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933B69B7-3DB5-48F6-B50B-887C15AFC14C}"/>
              </a:ext>
            </a:extLst>
          </p:cNvPr>
          <p:cNvCxnSpPr>
            <a:cxnSpLocks/>
          </p:cNvCxnSpPr>
          <p:nvPr/>
        </p:nvCxnSpPr>
        <p:spPr>
          <a:xfrm>
            <a:off x="5220072" y="374195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E730718-B208-40BF-854C-366E8F043CDB}"/>
              </a:ext>
            </a:extLst>
          </p:cNvPr>
          <p:cNvSpPr txBox="1"/>
          <p:nvPr/>
        </p:nvSpPr>
        <p:spPr>
          <a:xfrm>
            <a:off x="4848699" y="37170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54B33CC-4335-4017-A8AD-FF1BF46E9DE0}"/>
              </a:ext>
            </a:extLst>
          </p:cNvPr>
          <p:cNvSpPr/>
          <p:nvPr/>
        </p:nvSpPr>
        <p:spPr bwMode="gray">
          <a:xfrm>
            <a:off x="5580112" y="374195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7A51F76F-55CB-4062-A6E0-DE80411D9501}"/>
              </a:ext>
            </a:extLst>
          </p:cNvPr>
          <p:cNvCxnSpPr>
            <a:cxnSpLocks/>
          </p:cNvCxnSpPr>
          <p:nvPr/>
        </p:nvCxnSpPr>
        <p:spPr>
          <a:xfrm>
            <a:off x="5652120" y="374195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769F6CEC-4B58-4828-B88C-B4567B1C015F}"/>
              </a:ext>
            </a:extLst>
          </p:cNvPr>
          <p:cNvCxnSpPr>
            <a:cxnSpLocks/>
          </p:cNvCxnSpPr>
          <p:nvPr/>
        </p:nvCxnSpPr>
        <p:spPr>
          <a:xfrm>
            <a:off x="6084168" y="374195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40E4A86-9CC4-4B60-9A02-0FEEC025A452}"/>
              </a:ext>
            </a:extLst>
          </p:cNvPr>
          <p:cNvSpPr txBox="1"/>
          <p:nvPr/>
        </p:nvSpPr>
        <p:spPr>
          <a:xfrm>
            <a:off x="5712795" y="37170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B03F87-4D5A-44A4-BA40-290E48542390}"/>
              </a:ext>
            </a:extLst>
          </p:cNvPr>
          <p:cNvSpPr txBox="1"/>
          <p:nvPr/>
        </p:nvSpPr>
        <p:spPr>
          <a:xfrm>
            <a:off x="755576" y="427847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8E2683-0A76-479F-9107-250D9B049876}"/>
              </a:ext>
            </a:extLst>
          </p:cNvPr>
          <p:cNvSpPr txBox="1"/>
          <p:nvPr/>
        </p:nvSpPr>
        <p:spPr>
          <a:xfrm>
            <a:off x="755576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F2BFD3A-AF3C-423D-AAF4-8ABE5F56B657}"/>
              </a:ext>
            </a:extLst>
          </p:cNvPr>
          <p:cNvSpPr txBox="1"/>
          <p:nvPr/>
        </p:nvSpPr>
        <p:spPr>
          <a:xfrm>
            <a:off x="2627784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F12874B-B6E9-4C94-A1D6-BC70B00E9593}"/>
              </a:ext>
            </a:extLst>
          </p:cNvPr>
          <p:cNvSpPr txBox="1"/>
          <p:nvPr/>
        </p:nvSpPr>
        <p:spPr>
          <a:xfrm>
            <a:off x="3707904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2B55749-9959-42D8-B358-497D02CEE273}"/>
              </a:ext>
            </a:extLst>
          </p:cNvPr>
          <p:cNvSpPr/>
          <p:nvPr/>
        </p:nvSpPr>
        <p:spPr bwMode="gray">
          <a:xfrm>
            <a:off x="3788296" y="299695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6AB89B-4C0A-427E-B460-44FBAF5420D6}"/>
              </a:ext>
            </a:extLst>
          </p:cNvPr>
          <p:cNvSpPr txBox="1"/>
          <p:nvPr/>
        </p:nvSpPr>
        <p:spPr>
          <a:xfrm>
            <a:off x="3860304" y="299695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281F8712-B904-4FDA-8A7C-62FC5BA2A3DF}"/>
              </a:ext>
            </a:extLst>
          </p:cNvPr>
          <p:cNvSpPr/>
          <p:nvPr/>
        </p:nvSpPr>
        <p:spPr bwMode="gray">
          <a:xfrm>
            <a:off x="4499992" y="299695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B05E2E2-F366-4454-AE8E-0CDBE1FBA65F}"/>
              </a:ext>
            </a:extLst>
          </p:cNvPr>
          <p:cNvSpPr txBox="1"/>
          <p:nvPr/>
        </p:nvSpPr>
        <p:spPr>
          <a:xfrm>
            <a:off x="4572000" y="299695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3C7F92D-FB23-4030-86E3-A526571BC738}"/>
              </a:ext>
            </a:extLst>
          </p:cNvPr>
          <p:cNvSpPr/>
          <p:nvPr/>
        </p:nvSpPr>
        <p:spPr bwMode="gray">
          <a:xfrm>
            <a:off x="5292080" y="299695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52F9D5A-181B-4B51-8D0F-62A44690EDDD}"/>
              </a:ext>
            </a:extLst>
          </p:cNvPr>
          <p:cNvSpPr txBox="1"/>
          <p:nvPr/>
        </p:nvSpPr>
        <p:spPr>
          <a:xfrm>
            <a:off x="5364088" y="299695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5684697-2A28-44E0-81A4-FEBE60E1B10B}"/>
              </a:ext>
            </a:extLst>
          </p:cNvPr>
          <p:cNvSpPr/>
          <p:nvPr/>
        </p:nvSpPr>
        <p:spPr bwMode="gray">
          <a:xfrm>
            <a:off x="6372200" y="4318016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81759722-B72A-4498-BA43-8008AC4CE1B7}"/>
              </a:ext>
            </a:extLst>
          </p:cNvPr>
          <p:cNvCxnSpPr>
            <a:cxnSpLocks/>
          </p:cNvCxnSpPr>
          <p:nvPr/>
        </p:nvCxnSpPr>
        <p:spPr>
          <a:xfrm>
            <a:off x="6444208" y="4318016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5DF7D251-5DB5-4F63-8B35-B9C29D1F33F0}"/>
              </a:ext>
            </a:extLst>
          </p:cNvPr>
          <p:cNvCxnSpPr>
            <a:cxnSpLocks/>
          </p:cNvCxnSpPr>
          <p:nvPr/>
        </p:nvCxnSpPr>
        <p:spPr>
          <a:xfrm>
            <a:off x="6876256" y="4318016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64E385CE-FC50-4424-A77D-DE918BCDFD21}"/>
              </a:ext>
            </a:extLst>
          </p:cNvPr>
          <p:cNvSpPr txBox="1"/>
          <p:nvPr/>
        </p:nvSpPr>
        <p:spPr>
          <a:xfrm>
            <a:off x="6504883" y="429309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BC4CB05-5648-4589-852B-C84082EF9457}"/>
              </a:ext>
            </a:extLst>
          </p:cNvPr>
          <p:cNvSpPr/>
          <p:nvPr/>
        </p:nvSpPr>
        <p:spPr bwMode="gray">
          <a:xfrm>
            <a:off x="6660232" y="3741952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C0ADC881-88F1-4B1C-8EE4-1E61D31F5958}"/>
              </a:ext>
            </a:extLst>
          </p:cNvPr>
          <p:cNvCxnSpPr>
            <a:cxnSpLocks/>
          </p:cNvCxnSpPr>
          <p:nvPr/>
        </p:nvCxnSpPr>
        <p:spPr>
          <a:xfrm>
            <a:off x="6732240" y="374195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78DA627E-A946-498C-A90E-088DCD313267}"/>
              </a:ext>
            </a:extLst>
          </p:cNvPr>
          <p:cNvCxnSpPr>
            <a:cxnSpLocks/>
          </p:cNvCxnSpPr>
          <p:nvPr/>
        </p:nvCxnSpPr>
        <p:spPr>
          <a:xfrm>
            <a:off x="7164288" y="374195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77B666E-792A-4B30-B552-A77E57426F7A}"/>
              </a:ext>
            </a:extLst>
          </p:cNvPr>
          <p:cNvSpPr txBox="1"/>
          <p:nvPr/>
        </p:nvSpPr>
        <p:spPr>
          <a:xfrm>
            <a:off x="6792915" y="37170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1C3E77BE-EC85-44D8-A1D1-CD4D1CFBC432}"/>
              </a:ext>
            </a:extLst>
          </p:cNvPr>
          <p:cNvSpPr/>
          <p:nvPr/>
        </p:nvSpPr>
        <p:spPr bwMode="gray">
          <a:xfrm>
            <a:off x="6812632" y="3068960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A6802345-A369-44B9-A62A-4098EFE47C41}"/>
              </a:ext>
            </a:extLst>
          </p:cNvPr>
          <p:cNvCxnSpPr>
            <a:cxnSpLocks/>
          </p:cNvCxnSpPr>
          <p:nvPr/>
        </p:nvCxnSpPr>
        <p:spPr>
          <a:xfrm>
            <a:off x="6884640" y="3068960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29DD2A30-B8B6-4A64-84D4-0F2872F70200}"/>
              </a:ext>
            </a:extLst>
          </p:cNvPr>
          <p:cNvCxnSpPr>
            <a:cxnSpLocks/>
          </p:cNvCxnSpPr>
          <p:nvPr/>
        </p:nvCxnSpPr>
        <p:spPr>
          <a:xfrm>
            <a:off x="7316688" y="3068960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147483D0-8392-4402-BB8E-636EAD7BB5C5}"/>
              </a:ext>
            </a:extLst>
          </p:cNvPr>
          <p:cNvSpPr txBox="1"/>
          <p:nvPr/>
        </p:nvSpPr>
        <p:spPr>
          <a:xfrm>
            <a:off x="6945315" y="304404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854D485-2577-4A5C-9DD9-63A921A54EE1}"/>
              </a:ext>
            </a:extLst>
          </p:cNvPr>
          <p:cNvSpPr/>
          <p:nvPr/>
        </p:nvSpPr>
        <p:spPr bwMode="gray">
          <a:xfrm>
            <a:off x="6300192" y="2420888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7A67061-BAB8-4FE0-B662-82A05C5D508A}"/>
              </a:ext>
            </a:extLst>
          </p:cNvPr>
          <p:cNvSpPr txBox="1"/>
          <p:nvPr/>
        </p:nvSpPr>
        <p:spPr>
          <a:xfrm>
            <a:off x="6372200" y="24208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8B340C61-1D68-416F-9D1E-B22395736B30}"/>
              </a:ext>
            </a:extLst>
          </p:cNvPr>
          <p:cNvSpPr/>
          <p:nvPr/>
        </p:nvSpPr>
        <p:spPr bwMode="gray">
          <a:xfrm>
            <a:off x="7164288" y="2420888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9389416-A845-412D-8F81-7A305EDBF550}"/>
              </a:ext>
            </a:extLst>
          </p:cNvPr>
          <p:cNvSpPr txBox="1"/>
          <p:nvPr/>
        </p:nvSpPr>
        <p:spPr>
          <a:xfrm>
            <a:off x="7236296" y="24208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D8C492C-25A5-46F8-ABAC-2F7661C6532E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4355976" y="4581128"/>
            <a:ext cx="0" cy="35248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74CE0BEF-13DD-4C54-B2D1-298C89B1669F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2843808" y="4005064"/>
            <a:ext cx="1260140" cy="28354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4" name="Прямая соединительная линия 20483">
            <a:extLst>
              <a:ext uri="{FF2B5EF4-FFF2-40B4-BE49-F238E27FC236}">
                <a16:creationId xmlns:a16="http://schemas.microsoft.com/office/drawing/2014/main" id="{E772FDBA-5B0F-43EA-B427-43153D57650A}"/>
              </a:ext>
            </a:extLst>
          </p:cNvPr>
          <p:cNvCxnSpPr>
            <a:cxnSpLocks/>
            <a:endCxn id="80" idx="2"/>
          </p:cNvCxnSpPr>
          <p:nvPr/>
        </p:nvCxnSpPr>
        <p:spPr>
          <a:xfrm flipH="1" flipV="1">
            <a:off x="3923928" y="4005064"/>
            <a:ext cx="671742" cy="28803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0" name="Прямая соединительная линия 20489">
            <a:extLst>
              <a:ext uri="{FF2B5EF4-FFF2-40B4-BE49-F238E27FC236}">
                <a16:creationId xmlns:a16="http://schemas.microsoft.com/office/drawing/2014/main" id="{6A6D168A-3F53-4B04-9260-A6C64E2FFC3B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5436096" y="4613599"/>
            <a:ext cx="32557" cy="32001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6" name="Прямая соединительная линия 20495">
            <a:extLst>
              <a:ext uri="{FF2B5EF4-FFF2-40B4-BE49-F238E27FC236}">
                <a16:creationId xmlns:a16="http://schemas.microsoft.com/office/drawing/2014/main" id="{4C5CF2D2-87DC-4EF0-A14F-E0AE68DDC6E6}"/>
              </a:ext>
            </a:extLst>
          </p:cNvPr>
          <p:cNvCxnSpPr>
            <a:endCxn id="85" idx="2"/>
          </p:cNvCxnSpPr>
          <p:nvPr/>
        </p:nvCxnSpPr>
        <p:spPr>
          <a:xfrm flipH="1" flipV="1">
            <a:off x="5004048" y="4029984"/>
            <a:ext cx="216024" cy="28803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8" name="Прямая соединительная линия 20497">
            <a:extLst>
              <a:ext uri="{FF2B5EF4-FFF2-40B4-BE49-F238E27FC236}">
                <a16:creationId xmlns:a16="http://schemas.microsoft.com/office/drawing/2014/main" id="{263BB753-69E7-4374-9172-0DA727187919}"/>
              </a:ext>
            </a:extLst>
          </p:cNvPr>
          <p:cNvCxnSpPr>
            <a:endCxn id="89" idx="2"/>
          </p:cNvCxnSpPr>
          <p:nvPr/>
        </p:nvCxnSpPr>
        <p:spPr>
          <a:xfrm flipV="1">
            <a:off x="5688124" y="4029984"/>
            <a:ext cx="180020" cy="28406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0" name="Прямая соединительная линия 20499">
            <a:extLst>
              <a:ext uri="{FF2B5EF4-FFF2-40B4-BE49-F238E27FC236}">
                <a16:creationId xmlns:a16="http://schemas.microsoft.com/office/drawing/2014/main" id="{C70C6F1B-851F-4272-BAF3-B042194FCC0B}"/>
              </a:ext>
            </a:extLst>
          </p:cNvPr>
          <p:cNvCxnSpPr>
            <a:endCxn id="99" idx="2"/>
          </p:cNvCxnSpPr>
          <p:nvPr/>
        </p:nvCxnSpPr>
        <p:spPr>
          <a:xfrm flipH="1" flipV="1">
            <a:off x="4076328" y="3284984"/>
            <a:ext cx="675692" cy="44593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2" name="Прямая соединительная линия 20501">
            <a:extLst>
              <a:ext uri="{FF2B5EF4-FFF2-40B4-BE49-F238E27FC236}">
                <a16:creationId xmlns:a16="http://schemas.microsoft.com/office/drawing/2014/main" id="{0C35C06A-0338-417E-AF0A-BCEF8799DF5B}"/>
              </a:ext>
            </a:extLst>
          </p:cNvPr>
          <p:cNvCxnSpPr/>
          <p:nvPr/>
        </p:nvCxnSpPr>
        <p:spPr>
          <a:xfrm flipH="1" flipV="1">
            <a:off x="4785075" y="3289470"/>
            <a:ext cx="465575" cy="44144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4" name="Прямая соединительная линия 20503">
            <a:extLst>
              <a:ext uri="{FF2B5EF4-FFF2-40B4-BE49-F238E27FC236}">
                <a16:creationId xmlns:a16="http://schemas.microsoft.com/office/drawing/2014/main" id="{716312A5-2500-4325-A50B-096627638E52}"/>
              </a:ext>
            </a:extLst>
          </p:cNvPr>
          <p:cNvCxnSpPr/>
          <p:nvPr/>
        </p:nvCxnSpPr>
        <p:spPr>
          <a:xfrm flipH="1" flipV="1">
            <a:off x="5568778" y="3288951"/>
            <a:ext cx="55722" cy="45300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6" name="Прямая соединительная линия 20505">
            <a:extLst>
              <a:ext uri="{FF2B5EF4-FFF2-40B4-BE49-F238E27FC236}">
                <a16:creationId xmlns:a16="http://schemas.microsoft.com/office/drawing/2014/main" id="{9C846938-45AD-4F7A-BC42-E0F429FAF500}"/>
              </a:ext>
            </a:extLst>
          </p:cNvPr>
          <p:cNvCxnSpPr>
            <a:stCxn id="61" idx="0"/>
            <a:endCxn id="105" idx="2"/>
          </p:cNvCxnSpPr>
          <p:nvPr/>
        </p:nvCxnSpPr>
        <p:spPr>
          <a:xfrm flipV="1">
            <a:off x="6548773" y="4606048"/>
            <a:ext cx="111459" cy="33512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8" name="Прямая соединительная линия 20507">
            <a:extLst>
              <a:ext uri="{FF2B5EF4-FFF2-40B4-BE49-F238E27FC236}">
                <a16:creationId xmlns:a16="http://schemas.microsoft.com/office/drawing/2014/main" id="{4CADDC9B-D697-4997-A37B-F7453EB77DA6}"/>
              </a:ext>
            </a:extLst>
          </p:cNvPr>
          <p:cNvCxnSpPr>
            <a:endCxn id="112" idx="2"/>
          </p:cNvCxnSpPr>
          <p:nvPr/>
        </p:nvCxnSpPr>
        <p:spPr>
          <a:xfrm flipV="1">
            <a:off x="6417205" y="4029984"/>
            <a:ext cx="531059" cy="28406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0" name="Прямая соединительная линия 20509">
            <a:extLst>
              <a:ext uri="{FF2B5EF4-FFF2-40B4-BE49-F238E27FC236}">
                <a16:creationId xmlns:a16="http://schemas.microsoft.com/office/drawing/2014/main" id="{E9B9DAE5-E500-4E43-9EFD-1D10BD879E21}"/>
              </a:ext>
            </a:extLst>
          </p:cNvPr>
          <p:cNvCxnSpPr>
            <a:endCxn id="116" idx="2"/>
          </p:cNvCxnSpPr>
          <p:nvPr/>
        </p:nvCxnSpPr>
        <p:spPr>
          <a:xfrm flipV="1">
            <a:off x="6718738" y="3356992"/>
            <a:ext cx="381926" cy="37107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2" name="Прямая соединительная линия 20511">
            <a:extLst>
              <a:ext uri="{FF2B5EF4-FFF2-40B4-BE49-F238E27FC236}">
                <a16:creationId xmlns:a16="http://schemas.microsoft.com/office/drawing/2014/main" id="{935C258B-5378-4969-8988-1FAE2B1F2E70}"/>
              </a:ext>
            </a:extLst>
          </p:cNvPr>
          <p:cNvCxnSpPr>
            <a:endCxn id="124" idx="2"/>
          </p:cNvCxnSpPr>
          <p:nvPr/>
        </p:nvCxnSpPr>
        <p:spPr>
          <a:xfrm flipH="1" flipV="1">
            <a:off x="6588224" y="2708920"/>
            <a:ext cx="288032" cy="35607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4" name="Прямая соединительная линия 20513">
            <a:extLst>
              <a:ext uri="{FF2B5EF4-FFF2-40B4-BE49-F238E27FC236}">
                <a16:creationId xmlns:a16="http://schemas.microsoft.com/office/drawing/2014/main" id="{68B18998-7CE5-49F2-AF73-27BD6567EEF2}"/>
              </a:ext>
            </a:extLst>
          </p:cNvPr>
          <p:cNvCxnSpPr/>
          <p:nvPr/>
        </p:nvCxnSpPr>
        <p:spPr>
          <a:xfrm flipV="1">
            <a:off x="7352693" y="2716420"/>
            <a:ext cx="149441" cy="33855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3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1" grpId="0" animBg="1"/>
      <p:bldP spid="57" grpId="0" animBg="1"/>
      <p:bldP spid="6" grpId="0"/>
      <p:bldP spid="58" grpId="0" animBg="1"/>
      <p:bldP spid="59" grpId="0"/>
      <p:bldP spid="60" grpId="0" animBg="1"/>
      <p:bldP spid="61" grpId="0"/>
      <p:bldP spid="20" grpId="0"/>
      <p:bldP spid="21" grpId="0"/>
      <p:bldP spid="35" grpId="0"/>
      <p:bldP spid="64" grpId="0" animBg="1"/>
      <p:bldP spid="65" grpId="0" animBg="1"/>
      <p:bldP spid="74" grpId="0" animBg="1"/>
      <p:bldP spid="62" grpId="0"/>
      <p:bldP spid="79" grpId="0" animBg="1"/>
      <p:bldP spid="80" grpId="0" animBg="1"/>
      <p:bldP spid="81" grpId="0" animBg="1"/>
      <p:bldP spid="84" grpId="0"/>
      <p:bldP spid="85" grpId="0" animBg="1"/>
      <p:bldP spid="88" grpId="0"/>
      <p:bldP spid="89" grpId="0" animBg="1"/>
      <p:bldP spid="92" grpId="0"/>
      <p:bldP spid="63" grpId="0"/>
      <p:bldP spid="94" grpId="0"/>
      <p:bldP spid="95" grpId="0"/>
      <p:bldP spid="97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5" grpId="0" animBg="1"/>
      <p:bldP spid="108" grpId="0"/>
      <p:bldP spid="112" grpId="0" animBg="1"/>
      <p:bldP spid="115" grpId="0"/>
      <p:bldP spid="116" grpId="0" animBg="1"/>
      <p:bldP spid="119" grpId="0"/>
      <p:bldP spid="124" grpId="0" animBg="1"/>
      <p:bldP spid="125" grpId="0"/>
      <p:bldP spid="126" grpId="0" animBg="1"/>
      <p:bldP spid="1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2492897"/>
            <a:ext cx="8784976" cy="3960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Файловая система как часть ОС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Функции файловой подсистемы ОС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2636912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Функции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файловой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подсистемы ОС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3206293"/>
            <a:ext cx="854357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внешней памяти между файлами. Учет занятого и свободного пространства внешней памяти.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Идентификация файлов. Связывание имени файла с его расположением на внешнем устройстве.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выполнений операций над файлами и логическими файловыми системами.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Защита от несанкционированного доступа.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возможности совместного использования файлов.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надежности и отказоустойчивости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E0F9F-467F-4896-812F-7EC3D64194AE}"/>
              </a:ext>
            </a:extLst>
          </p:cNvPr>
          <p:cNvSpPr txBox="1"/>
          <p:nvPr/>
        </p:nvSpPr>
        <p:spPr>
          <a:xfrm>
            <a:off x="276570" y="1628800"/>
            <a:ext cx="859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Файловая система как часть ОС –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программные средства, обслуживающие физическую файловую систему.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3677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75252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внешней памяти между файлами. Учет занятого и свободного пространства внешней памяти.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2708920"/>
            <a:ext cx="85435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подсистема ОС осуществляет первоначальную разметку внешнего носителя информации – форматирование диска.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Файловая подсистема ОС при  создании или модификации файла осуществляет выделение (при необходимости) свободных логических блоков и модификацию содержимого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подсистема ОС ведет учет свободных логических блоков: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с помощью битового вектора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60E72B-0E69-4174-8761-89375823304D}"/>
              </a:ext>
            </a:extLst>
          </p:cNvPr>
          <p:cNvSpPr/>
          <p:nvPr/>
        </p:nvSpPr>
        <p:spPr bwMode="gray">
          <a:xfrm>
            <a:off x="3275856" y="515719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8E4CB-775F-4CF4-A9B2-E93D99469316}"/>
              </a:ext>
            </a:extLst>
          </p:cNvPr>
          <p:cNvSpPr txBox="1"/>
          <p:nvPr/>
        </p:nvSpPr>
        <p:spPr>
          <a:xfrm>
            <a:off x="5508104" y="504511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221AA8-EA97-402E-B9AC-30742D939E42}"/>
              </a:ext>
            </a:extLst>
          </p:cNvPr>
          <p:cNvCxnSpPr/>
          <p:nvPr/>
        </p:nvCxnSpPr>
        <p:spPr>
          <a:xfrm>
            <a:off x="3419872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7F6858E-8378-4460-8BEA-338385C85B55}"/>
              </a:ext>
            </a:extLst>
          </p:cNvPr>
          <p:cNvCxnSpPr/>
          <p:nvPr/>
        </p:nvCxnSpPr>
        <p:spPr>
          <a:xfrm>
            <a:off x="3563888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0FC8447-F015-43CD-B941-622CDE1DEC7E}"/>
              </a:ext>
            </a:extLst>
          </p:cNvPr>
          <p:cNvCxnSpPr/>
          <p:nvPr/>
        </p:nvCxnSpPr>
        <p:spPr>
          <a:xfrm>
            <a:off x="3707904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38B9D6-0ACE-4DDA-99FD-DF5A86096125}"/>
              </a:ext>
            </a:extLst>
          </p:cNvPr>
          <p:cNvSpPr/>
          <p:nvPr/>
        </p:nvSpPr>
        <p:spPr bwMode="gray">
          <a:xfrm>
            <a:off x="3851920" y="515719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AF7B556-77EB-4999-8211-C8D3264DFCE5}"/>
              </a:ext>
            </a:extLst>
          </p:cNvPr>
          <p:cNvCxnSpPr/>
          <p:nvPr/>
        </p:nvCxnSpPr>
        <p:spPr>
          <a:xfrm>
            <a:off x="3995936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3A9C2BA-8D98-4D99-881D-3E7E26BE4DA4}"/>
              </a:ext>
            </a:extLst>
          </p:cNvPr>
          <p:cNvCxnSpPr/>
          <p:nvPr/>
        </p:nvCxnSpPr>
        <p:spPr>
          <a:xfrm>
            <a:off x="4139952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E6BE149-1CFB-40AE-876C-6E9F5B6843D2}"/>
              </a:ext>
            </a:extLst>
          </p:cNvPr>
          <p:cNvCxnSpPr/>
          <p:nvPr/>
        </p:nvCxnSpPr>
        <p:spPr>
          <a:xfrm>
            <a:off x="4283968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DBD2BFF-DC91-4312-B160-3021D227395D}"/>
              </a:ext>
            </a:extLst>
          </p:cNvPr>
          <p:cNvSpPr/>
          <p:nvPr/>
        </p:nvSpPr>
        <p:spPr bwMode="gray">
          <a:xfrm>
            <a:off x="4427984" y="515719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58523B9-F82F-43E5-92AE-5D14FAB46EF5}"/>
              </a:ext>
            </a:extLst>
          </p:cNvPr>
          <p:cNvCxnSpPr/>
          <p:nvPr/>
        </p:nvCxnSpPr>
        <p:spPr>
          <a:xfrm>
            <a:off x="4572000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B515CF9-7A91-490F-8B02-B03EB7FA1DFE}"/>
              </a:ext>
            </a:extLst>
          </p:cNvPr>
          <p:cNvCxnSpPr/>
          <p:nvPr/>
        </p:nvCxnSpPr>
        <p:spPr>
          <a:xfrm>
            <a:off x="4716016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EE41F44-9FC3-443A-B7A8-DCE9DC9A29EC}"/>
              </a:ext>
            </a:extLst>
          </p:cNvPr>
          <p:cNvCxnSpPr/>
          <p:nvPr/>
        </p:nvCxnSpPr>
        <p:spPr>
          <a:xfrm>
            <a:off x="4860032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5E866E7-FA86-4B10-A700-1AEF4FB9C993}"/>
              </a:ext>
            </a:extLst>
          </p:cNvPr>
          <p:cNvSpPr/>
          <p:nvPr/>
        </p:nvSpPr>
        <p:spPr bwMode="gray">
          <a:xfrm>
            <a:off x="5004048" y="5157192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FEB8CA7-0069-4CB2-B225-B2CC52CFFBFB}"/>
              </a:ext>
            </a:extLst>
          </p:cNvPr>
          <p:cNvCxnSpPr/>
          <p:nvPr/>
        </p:nvCxnSpPr>
        <p:spPr>
          <a:xfrm>
            <a:off x="5148064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3DB060F-ADF9-4951-8B32-8C241BB5280F}"/>
              </a:ext>
            </a:extLst>
          </p:cNvPr>
          <p:cNvCxnSpPr/>
          <p:nvPr/>
        </p:nvCxnSpPr>
        <p:spPr>
          <a:xfrm>
            <a:off x="5292080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C591B28-4A91-4FA5-A7C7-BEE14144A84B}"/>
              </a:ext>
            </a:extLst>
          </p:cNvPr>
          <p:cNvCxnSpPr/>
          <p:nvPr/>
        </p:nvCxnSpPr>
        <p:spPr>
          <a:xfrm>
            <a:off x="5436096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0EE51A-CA27-4A14-8486-DF93123955B5}"/>
              </a:ext>
            </a:extLst>
          </p:cNvPr>
          <p:cNvSpPr txBox="1"/>
          <p:nvPr/>
        </p:nvSpPr>
        <p:spPr>
          <a:xfrm>
            <a:off x="3240320" y="5183907"/>
            <a:ext cx="144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70FFBB-2518-452F-B474-1248955A5852}"/>
              </a:ext>
            </a:extLst>
          </p:cNvPr>
          <p:cNvSpPr txBox="1"/>
          <p:nvPr/>
        </p:nvSpPr>
        <p:spPr>
          <a:xfrm>
            <a:off x="3386534" y="5184714"/>
            <a:ext cx="144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9B5DF0-081E-40CD-8D73-842F0569E7E7}"/>
              </a:ext>
            </a:extLst>
          </p:cNvPr>
          <p:cNvSpPr txBox="1"/>
          <p:nvPr/>
        </p:nvSpPr>
        <p:spPr>
          <a:xfrm>
            <a:off x="3524645" y="5184000"/>
            <a:ext cx="144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9574FB0-C4E9-490B-A6A2-234882D80ECC}"/>
              </a:ext>
            </a:extLst>
          </p:cNvPr>
          <p:cNvSpPr txBox="1"/>
          <p:nvPr/>
        </p:nvSpPr>
        <p:spPr>
          <a:xfrm>
            <a:off x="3659711" y="5184714"/>
            <a:ext cx="144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B987DF-B618-41DE-9058-411D10AFE1FC}"/>
              </a:ext>
            </a:extLst>
          </p:cNvPr>
          <p:cNvSpPr txBox="1"/>
          <p:nvPr/>
        </p:nvSpPr>
        <p:spPr>
          <a:xfrm>
            <a:off x="3802585" y="5184000"/>
            <a:ext cx="144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1F1050-24AE-4DDB-9282-2E654E81A2CA}"/>
              </a:ext>
            </a:extLst>
          </p:cNvPr>
          <p:cNvSpPr txBox="1"/>
          <p:nvPr/>
        </p:nvSpPr>
        <p:spPr>
          <a:xfrm>
            <a:off x="3964924" y="5182673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67CB3D-2A1A-495F-9441-8B06FC4B92B3}"/>
              </a:ext>
            </a:extLst>
          </p:cNvPr>
          <p:cNvSpPr txBox="1"/>
          <p:nvPr/>
        </p:nvSpPr>
        <p:spPr>
          <a:xfrm>
            <a:off x="4122813" y="5184342"/>
            <a:ext cx="108199" cy="297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AE88278-E902-42D8-BC89-4B73DB2CDC91}"/>
              </a:ext>
            </a:extLst>
          </p:cNvPr>
          <p:cNvSpPr txBox="1"/>
          <p:nvPr/>
        </p:nvSpPr>
        <p:spPr>
          <a:xfrm>
            <a:off x="4245867" y="5182673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9CC9BB4-723B-4BEB-BFED-68F86A8BEED7}"/>
              </a:ext>
            </a:extLst>
          </p:cNvPr>
          <p:cNvSpPr txBox="1"/>
          <p:nvPr/>
        </p:nvSpPr>
        <p:spPr>
          <a:xfrm>
            <a:off x="4389882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647A74-B4FA-4737-90E7-BC5EED38DF11}"/>
              </a:ext>
            </a:extLst>
          </p:cNvPr>
          <p:cNvSpPr txBox="1"/>
          <p:nvPr/>
        </p:nvSpPr>
        <p:spPr>
          <a:xfrm>
            <a:off x="4528608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A5E9AB3-E8EC-49FA-B329-8B182C3CB25B}"/>
              </a:ext>
            </a:extLst>
          </p:cNvPr>
          <p:cNvSpPr txBox="1"/>
          <p:nvPr/>
        </p:nvSpPr>
        <p:spPr>
          <a:xfrm>
            <a:off x="4673117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4E8E7A0-8F83-43C4-B3EC-ED61B160B9B5}"/>
              </a:ext>
            </a:extLst>
          </p:cNvPr>
          <p:cNvSpPr txBox="1"/>
          <p:nvPr/>
        </p:nvSpPr>
        <p:spPr>
          <a:xfrm>
            <a:off x="4817132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02B4D1-1460-47F7-A8B0-1EFC68185FD0}"/>
              </a:ext>
            </a:extLst>
          </p:cNvPr>
          <p:cNvSpPr txBox="1"/>
          <p:nvPr/>
        </p:nvSpPr>
        <p:spPr>
          <a:xfrm>
            <a:off x="4970147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E704D5-9826-42D6-AF85-26EC64E681D7}"/>
              </a:ext>
            </a:extLst>
          </p:cNvPr>
          <p:cNvSpPr txBox="1"/>
          <p:nvPr/>
        </p:nvSpPr>
        <p:spPr>
          <a:xfrm>
            <a:off x="5109397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595B9A-182F-4F6E-BFFF-21B73569B97C}"/>
              </a:ext>
            </a:extLst>
          </p:cNvPr>
          <p:cNvSpPr txBox="1"/>
          <p:nvPr/>
        </p:nvSpPr>
        <p:spPr>
          <a:xfrm>
            <a:off x="5253412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47AD11-CEFA-4E9B-97EC-8D4960AF6D36}"/>
              </a:ext>
            </a:extLst>
          </p:cNvPr>
          <p:cNvSpPr txBox="1"/>
          <p:nvPr/>
        </p:nvSpPr>
        <p:spPr>
          <a:xfrm>
            <a:off x="5387375" y="5184000"/>
            <a:ext cx="144013" cy="223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_h1">
            <a:extLst>
              <a:ext uri="{FF2B5EF4-FFF2-40B4-BE49-F238E27FC236}">
                <a16:creationId xmlns:a16="http://schemas.microsoft.com/office/drawing/2014/main" id="{2600F1AD-867F-4FAA-9DE6-D46482BAFE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850" y="238125"/>
            <a:ext cx="84963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Файловая система как часть ОС</a:t>
            </a:r>
          </a:p>
        </p:txBody>
      </p:sp>
      <p:sp>
        <p:nvSpPr>
          <p:cNvPr id="84" name="Rechteck 36">
            <a:extLst>
              <a:ext uri="{FF2B5EF4-FFF2-40B4-BE49-F238E27FC236}">
                <a16:creationId xmlns:a16="http://schemas.microsoft.com/office/drawing/2014/main" id="{9C9BB5CC-4E9A-473C-A955-D430D0FAC4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Функции файловой подсистемы ОС</a:t>
            </a:r>
          </a:p>
        </p:txBody>
      </p:sp>
    </p:spTree>
    <p:extLst>
      <p:ext uri="{BB962C8B-B14F-4D97-AF65-F5344CB8AC3E}">
        <p14:creationId xmlns:p14="http://schemas.microsoft.com/office/powerpoint/2010/main" val="45749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 animBg="1"/>
      <p:bldP spid="19" grpId="0" animBg="1"/>
      <p:bldP spid="23" grpId="0" animBg="1"/>
      <p:bldP spid="4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916832"/>
            <a:ext cx="8496300" cy="30963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Файл как математический объект.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Файл как абстрактный объект в программировании – логический файл.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Файл как набор связанной информации, обычно расположенный во вторичной памяти – физический файл.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Смешивание понятий. Файлы</a:t>
            </a:r>
          </a:p>
        </p:txBody>
      </p:sp>
    </p:spTree>
    <p:extLst>
      <p:ext uri="{BB962C8B-B14F-4D97-AF65-F5344CB8AC3E}">
        <p14:creationId xmlns:p14="http://schemas.microsoft.com/office/powerpoint/2010/main" val="182914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75252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внешней памяти между файлами. Учет занятого и свободного пространства внешней памяти.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2708920"/>
            <a:ext cx="85435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подсистема ОС осуществляет первоначальную разметку внешнего носителя информации – форматирование диска.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Файловая подсистема ОС при  создании или модификации файла осуществляет выделение (при необходимости) свободных логических блоков и модификацию содержимого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подсистема ОС ведет учет свободных логических блоков: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с помощью битового вектора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с помощью связного списка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_h1">
            <a:extLst>
              <a:ext uri="{FF2B5EF4-FFF2-40B4-BE49-F238E27FC236}">
                <a16:creationId xmlns:a16="http://schemas.microsoft.com/office/drawing/2014/main" id="{8020B716-FA39-4DA7-A339-CB62197734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850" y="238125"/>
            <a:ext cx="84963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Файловая система как часть ОС</a:t>
            </a:r>
          </a:p>
        </p:txBody>
      </p:sp>
      <p:sp>
        <p:nvSpPr>
          <p:cNvPr id="96" name="Rechteck 36">
            <a:extLst>
              <a:ext uri="{FF2B5EF4-FFF2-40B4-BE49-F238E27FC236}">
                <a16:creationId xmlns:a16="http://schemas.microsoft.com/office/drawing/2014/main" id="{F427A9C9-C906-4F1C-9431-D9E7F8FFC6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Функции файловой подсистемы ОС</a:t>
            </a:r>
          </a:p>
        </p:txBody>
      </p:sp>
    </p:spTree>
    <p:extLst>
      <p:ext uri="{BB962C8B-B14F-4D97-AF65-F5344CB8AC3E}">
        <p14:creationId xmlns:p14="http://schemas.microsoft.com/office/powerpoint/2010/main" val="188438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700808"/>
            <a:ext cx="8784976" cy="475252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772816"/>
            <a:ext cx="854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внешней памяти между файлами. Учет занятого и свободного пространства внешней памяти.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2708920"/>
            <a:ext cx="85435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подсистема ОС осуществляет первоначальную разметку внешнего носителя информации – форматирование диска.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Файловая подсистема ОС при  создании или модификации файла осуществляет выделение (при необходимости) свободных логических блоков и модификацию содержимого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подсистема ОС ведет учет свободных логических блоков: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с помощью битового вектора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с помощью связного списка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2E0494C-C817-49FA-A58B-0F42EB328EB9}"/>
              </a:ext>
            </a:extLst>
          </p:cNvPr>
          <p:cNvSpPr/>
          <p:nvPr/>
        </p:nvSpPr>
        <p:spPr bwMode="gray">
          <a:xfrm>
            <a:off x="1547664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1A3189E-7353-4243-BCE5-6E4285168C62}"/>
              </a:ext>
            </a:extLst>
          </p:cNvPr>
          <p:cNvSpPr/>
          <p:nvPr/>
        </p:nvSpPr>
        <p:spPr bwMode="gray">
          <a:xfrm>
            <a:off x="395536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3531963-03BD-4E1A-82BC-4FFDCE2A4A95}"/>
              </a:ext>
            </a:extLst>
          </p:cNvPr>
          <p:cNvSpPr/>
          <p:nvPr/>
        </p:nvSpPr>
        <p:spPr bwMode="gray">
          <a:xfrm>
            <a:off x="971600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BFB485C-114F-4CD9-B6E6-9A4E195ECA0C}"/>
              </a:ext>
            </a:extLst>
          </p:cNvPr>
          <p:cNvSpPr/>
          <p:nvPr/>
        </p:nvSpPr>
        <p:spPr bwMode="gray">
          <a:xfrm>
            <a:off x="2123728" y="5485294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21FA189-6AA4-4FB4-8FD1-3285CF885F3C}"/>
              </a:ext>
            </a:extLst>
          </p:cNvPr>
          <p:cNvSpPr/>
          <p:nvPr/>
        </p:nvSpPr>
        <p:spPr bwMode="gray">
          <a:xfrm>
            <a:off x="2699792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2BD4908-93FA-4FC9-8AF0-CB63F7621853}"/>
              </a:ext>
            </a:extLst>
          </p:cNvPr>
          <p:cNvSpPr/>
          <p:nvPr/>
        </p:nvSpPr>
        <p:spPr bwMode="gray">
          <a:xfrm>
            <a:off x="3275856" y="5485294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13E1643-BF9B-439F-B225-0AECEE0C44FE}"/>
              </a:ext>
            </a:extLst>
          </p:cNvPr>
          <p:cNvSpPr/>
          <p:nvPr/>
        </p:nvSpPr>
        <p:spPr bwMode="gray">
          <a:xfrm>
            <a:off x="3851920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C4163FE-7255-4014-83E3-66163EB7A5E0}"/>
              </a:ext>
            </a:extLst>
          </p:cNvPr>
          <p:cNvSpPr/>
          <p:nvPr/>
        </p:nvSpPr>
        <p:spPr bwMode="gray">
          <a:xfrm>
            <a:off x="4427984" y="5485294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C238EDC-2B5A-4078-9CE9-40E46A4A848A}"/>
              </a:ext>
            </a:extLst>
          </p:cNvPr>
          <p:cNvSpPr/>
          <p:nvPr/>
        </p:nvSpPr>
        <p:spPr bwMode="gray">
          <a:xfrm>
            <a:off x="5004048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A5C7349-6885-4F9A-AE42-B261D7931EC4}"/>
              </a:ext>
            </a:extLst>
          </p:cNvPr>
          <p:cNvSpPr/>
          <p:nvPr/>
        </p:nvSpPr>
        <p:spPr bwMode="gray">
          <a:xfrm>
            <a:off x="5580112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BC31664-6327-4AB5-A8F6-79A02FA63178}"/>
              </a:ext>
            </a:extLst>
          </p:cNvPr>
          <p:cNvSpPr/>
          <p:nvPr/>
        </p:nvSpPr>
        <p:spPr bwMode="gray">
          <a:xfrm>
            <a:off x="6156176" y="5485294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317A214-486D-40CD-9114-D21FC7CAC4BB}"/>
              </a:ext>
            </a:extLst>
          </p:cNvPr>
          <p:cNvSpPr/>
          <p:nvPr/>
        </p:nvSpPr>
        <p:spPr bwMode="gray">
          <a:xfrm>
            <a:off x="6732240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7068235-3512-4B3E-97D3-60A135D1C791}"/>
              </a:ext>
            </a:extLst>
          </p:cNvPr>
          <p:cNvSpPr/>
          <p:nvPr/>
        </p:nvSpPr>
        <p:spPr bwMode="gray">
          <a:xfrm>
            <a:off x="7308304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D53E3C9-0B65-4650-AC6E-B9CB663DDBDF}"/>
              </a:ext>
            </a:extLst>
          </p:cNvPr>
          <p:cNvSpPr/>
          <p:nvPr/>
        </p:nvSpPr>
        <p:spPr bwMode="gray">
          <a:xfrm>
            <a:off x="7884368" y="5485294"/>
            <a:ext cx="57606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B71362-9F3D-45C1-92CF-1608B4B4AE25}"/>
              </a:ext>
            </a:extLst>
          </p:cNvPr>
          <p:cNvSpPr txBox="1"/>
          <p:nvPr/>
        </p:nvSpPr>
        <p:spPr>
          <a:xfrm>
            <a:off x="8435382" y="5373216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4667DDF-A3AF-4EB2-8745-46405551ECAB}"/>
              </a:ext>
            </a:extLst>
          </p:cNvPr>
          <p:cNvSpPr/>
          <p:nvPr/>
        </p:nvSpPr>
        <p:spPr bwMode="gray">
          <a:xfrm>
            <a:off x="395664" y="5485294"/>
            <a:ext cx="115200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E94A82-88D8-4B44-AEE7-C05768A66455}"/>
              </a:ext>
            </a:extLst>
          </p:cNvPr>
          <p:cNvSpPr txBox="1"/>
          <p:nvPr/>
        </p:nvSpPr>
        <p:spPr>
          <a:xfrm>
            <a:off x="467480" y="546554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7DB5CBC-8D88-45A2-ADE8-D376E3907B08}"/>
              </a:ext>
            </a:extLst>
          </p:cNvPr>
          <p:cNvSpPr/>
          <p:nvPr/>
        </p:nvSpPr>
        <p:spPr bwMode="gray">
          <a:xfrm>
            <a:off x="1548000" y="5485294"/>
            <a:ext cx="576064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3038AA8-9510-4E3C-9CF2-E8E44824D6E3}"/>
              </a:ext>
            </a:extLst>
          </p:cNvPr>
          <p:cNvCxnSpPr/>
          <p:nvPr/>
        </p:nvCxnSpPr>
        <p:spPr>
          <a:xfrm>
            <a:off x="4572000" y="54852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65B4E36-DEA7-40D4-B59F-34ADF13A773B}"/>
              </a:ext>
            </a:extLst>
          </p:cNvPr>
          <p:cNvCxnSpPr/>
          <p:nvPr/>
        </p:nvCxnSpPr>
        <p:spPr>
          <a:xfrm>
            <a:off x="4724400" y="54852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9DDD04F-07D1-40A2-8D57-7429504FBB0D}"/>
              </a:ext>
            </a:extLst>
          </p:cNvPr>
          <p:cNvCxnSpPr/>
          <p:nvPr/>
        </p:nvCxnSpPr>
        <p:spPr>
          <a:xfrm>
            <a:off x="4876800" y="54852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1D45DEB-C569-4EF2-9554-4E64917848EA}"/>
              </a:ext>
            </a:extLst>
          </p:cNvPr>
          <p:cNvCxnSpPr/>
          <p:nvPr/>
        </p:nvCxnSpPr>
        <p:spPr>
          <a:xfrm>
            <a:off x="4499992" y="56376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976DAD7-1B1D-4F3C-B153-0311FB1BAF2C}"/>
              </a:ext>
            </a:extLst>
          </p:cNvPr>
          <p:cNvCxnSpPr/>
          <p:nvPr/>
        </p:nvCxnSpPr>
        <p:spPr>
          <a:xfrm flipH="1">
            <a:off x="2411760" y="5916782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9FBC924E-8F5A-4FE4-B695-CEC6D2DE0103}"/>
              </a:ext>
            </a:extLst>
          </p:cNvPr>
          <p:cNvCxnSpPr/>
          <p:nvPr/>
        </p:nvCxnSpPr>
        <p:spPr>
          <a:xfrm flipV="1">
            <a:off x="2411760" y="5793071"/>
            <a:ext cx="0" cy="123711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AE3A1C38-B997-4E08-81A3-B40C2F6EC8CA}"/>
              </a:ext>
            </a:extLst>
          </p:cNvPr>
          <p:cNvCxnSpPr/>
          <p:nvPr/>
        </p:nvCxnSpPr>
        <p:spPr>
          <a:xfrm>
            <a:off x="4644008" y="56376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A3BDF541-D6E2-4855-BF92-E65EC57733F7}"/>
              </a:ext>
            </a:extLst>
          </p:cNvPr>
          <p:cNvCxnSpPr/>
          <p:nvPr/>
        </p:nvCxnSpPr>
        <p:spPr>
          <a:xfrm>
            <a:off x="4644008" y="5916782"/>
            <a:ext cx="18002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2467FC1-5D9C-4F87-B3CC-BC44D8EC9C58}"/>
              </a:ext>
            </a:extLst>
          </p:cNvPr>
          <p:cNvCxnSpPr>
            <a:endCxn id="50" idx="2"/>
          </p:cNvCxnSpPr>
          <p:nvPr/>
        </p:nvCxnSpPr>
        <p:spPr>
          <a:xfrm flipV="1">
            <a:off x="6444208" y="5773326"/>
            <a:ext cx="0" cy="143456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82C7156A-BECE-4226-9A74-F59EFEECDE19}"/>
              </a:ext>
            </a:extLst>
          </p:cNvPr>
          <p:cNvCxnSpPr/>
          <p:nvPr/>
        </p:nvCxnSpPr>
        <p:spPr>
          <a:xfrm>
            <a:off x="4788024" y="5637694"/>
            <a:ext cx="0" cy="46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5F25A936-78B9-4342-860F-631082B10847}"/>
              </a:ext>
            </a:extLst>
          </p:cNvPr>
          <p:cNvCxnSpPr/>
          <p:nvPr/>
        </p:nvCxnSpPr>
        <p:spPr>
          <a:xfrm flipH="1">
            <a:off x="3563888" y="6105694"/>
            <a:ext cx="122413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A5E57854-CF4D-4B8F-944D-15B4ADE14AA0}"/>
              </a:ext>
            </a:extLst>
          </p:cNvPr>
          <p:cNvCxnSpPr>
            <a:endCxn id="45" idx="2"/>
          </p:cNvCxnSpPr>
          <p:nvPr/>
        </p:nvCxnSpPr>
        <p:spPr>
          <a:xfrm flipV="1">
            <a:off x="3563888" y="5773326"/>
            <a:ext cx="0" cy="332368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93D59E9-4E88-4804-B442-C43E3F055625}"/>
              </a:ext>
            </a:extLst>
          </p:cNvPr>
          <p:cNvSpPr/>
          <p:nvPr/>
        </p:nvSpPr>
        <p:spPr bwMode="gray">
          <a:xfrm>
            <a:off x="7308304" y="5485294"/>
            <a:ext cx="576064" cy="288032"/>
          </a:xfrm>
          <a:prstGeom prst="rect">
            <a:avLst/>
          </a:prstGeom>
          <a:solidFill>
            <a:srgbClr val="E4B3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16000" tIns="36000" rIns="216000" b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F885B250-076E-49E0-BFC7-F62EF35C138D}"/>
              </a:ext>
            </a:extLst>
          </p:cNvPr>
          <p:cNvCxnSpPr/>
          <p:nvPr/>
        </p:nvCxnSpPr>
        <p:spPr>
          <a:xfrm>
            <a:off x="7452320" y="54852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B0CFC16A-34C2-4276-BCD7-7BCE29A934D9}"/>
              </a:ext>
            </a:extLst>
          </p:cNvPr>
          <p:cNvCxnSpPr/>
          <p:nvPr/>
        </p:nvCxnSpPr>
        <p:spPr>
          <a:xfrm>
            <a:off x="7604720" y="54852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3699BB51-E261-4E41-B35D-0A07CBF7EF81}"/>
              </a:ext>
            </a:extLst>
          </p:cNvPr>
          <p:cNvCxnSpPr/>
          <p:nvPr/>
        </p:nvCxnSpPr>
        <p:spPr>
          <a:xfrm>
            <a:off x="7757120" y="5485294"/>
            <a:ext cx="0" cy="2790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1C74F29-6233-408A-AA6E-D01A43E64188}"/>
              </a:ext>
            </a:extLst>
          </p:cNvPr>
          <p:cNvCxnSpPr/>
          <p:nvPr/>
        </p:nvCxnSpPr>
        <p:spPr>
          <a:xfrm>
            <a:off x="4940424" y="5644348"/>
            <a:ext cx="0" cy="468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A984F84-D495-45FC-9E32-F5AB257CAFC1}"/>
              </a:ext>
            </a:extLst>
          </p:cNvPr>
          <p:cNvCxnSpPr>
            <a:cxnSpLocks/>
          </p:cNvCxnSpPr>
          <p:nvPr/>
        </p:nvCxnSpPr>
        <p:spPr>
          <a:xfrm flipH="1">
            <a:off x="4932040" y="6105694"/>
            <a:ext cx="2669059" cy="189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CE35BF52-56DD-4AD0-BB4A-754B87614C91}"/>
              </a:ext>
            </a:extLst>
          </p:cNvPr>
          <p:cNvCxnSpPr/>
          <p:nvPr/>
        </p:nvCxnSpPr>
        <p:spPr>
          <a:xfrm flipV="1">
            <a:off x="7601099" y="5766597"/>
            <a:ext cx="0" cy="332368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7D1D899B-943F-422F-82B6-2E749A656722}"/>
              </a:ext>
            </a:extLst>
          </p:cNvPr>
          <p:cNvCxnSpPr/>
          <p:nvPr/>
        </p:nvCxnSpPr>
        <p:spPr>
          <a:xfrm flipV="1">
            <a:off x="4727476" y="5345871"/>
            <a:ext cx="0" cy="136082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396882F-B32C-4836-BDCF-E44971E0C006}"/>
              </a:ext>
            </a:extLst>
          </p:cNvPr>
          <p:cNvCxnSpPr/>
          <p:nvPr/>
        </p:nvCxnSpPr>
        <p:spPr>
          <a:xfrm flipH="1">
            <a:off x="1043608" y="5339875"/>
            <a:ext cx="368079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97D38222-F267-40FD-9D4A-531EAFE71450}"/>
              </a:ext>
            </a:extLst>
          </p:cNvPr>
          <p:cNvCxnSpPr/>
          <p:nvPr/>
        </p:nvCxnSpPr>
        <p:spPr>
          <a:xfrm flipV="1">
            <a:off x="1043608" y="5341005"/>
            <a:ext cx="0" cy="136083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_h1">
            <a:extLst>
              <a:ext uri="{FF2B5EF4-FFF2-40B4-BE49-F238E27FC236}">
                <a16:creationId xmlns:a16="http://schemas.microsoft.com/office/drawing/2014/main" id="{ABD116E1-A276-4976-A39A-87FF7088FA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850" y="238125"/>
            <a:ext cx="84963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Файловая система как часть ОС</a:t>
            </a:r>
          </a:p>
        </p:txBody>
      </p:sp>
      <p:sp>
        <p:nvSpPr>
          <p:cNvPr id="71" name="Rechteck 36">
            <a:extLst>
              <a:ext uri="{FF2B5EF4-FFF2-40B4-BE49-F238E27FC236}">
                <a16:creationId xmlns:a16="http://schemas.microsoft.com/office/drawing/2014/main" id="{9AE1D963-5D6E-4C49-9409-062E8ECB48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Функции файловой подсистемы ОС</a:t>
            </a:r>
          </a:p>
        </p:txBody>
      </p:sp>
    </p:spTree>
    <p:extLst>
      <p:ext uri="{BB962C8B-B14F-4D97-AF65-F5344CB8AC3E}">
        <p14:creationId xmlns:p14="http://schemas.microsoft.com/office/powerpoint/2010/main" val="7841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556793"/>
            <a:ext cx="8784976" cy="48965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628800"/>
            <a:ext cx="854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 файлов. Связывание имени файла с его расположением на внешнем устройстве.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2564904"/>
            <a:ext cx="854357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связывания имени файла с его расположением файловая подсистема ОС последовательно разбирает полное или относительное имя файла.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/a/b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Читаем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корневой директории «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определяем расположение файла корневой директории на диске.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Считываем содержимое корневой директории, находим запись, соответствующую имени 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 и читаем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FCB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файла 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 убеждаемся, что это директория, и определяем расположение ее файла на диске.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Считываем содержимое директории «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находим запись, соответствующую имени «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и читаем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FCB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файла «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/a/b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определяем расположение этого файла на диске.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_h1">
            <a:extLst>
              <a:ext uri="{FF2B5EF4-FFF2-40B4-BE49-F238E27FC236}">
                <a16:creationId xmlns:a16="http://schemas.microsoft.com/office/drawing/2014/main" id="{5D8D9125-FE48-4033-AF6A-F481EF3C9C5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850" y="238125"/>
            <a:ext cx="84963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Файловая система как часть ОС</a:t>
            </a:r>
          </a:p>
        </p:txBody>
      </p:sp>
      <p:sp>
        <p:nvSpPr>
          <p:cNvPr id="71" name="Rechteck 36">
            <a:extLst>
              <a:ext uri="{FF2B5EF4-FFF2-40B4-BE49-F238E27FC236}">
                <a16:creationId xmlns:a16="http://schemas.microsoft.com/office/drawing/2014/main" id="{FB8FC135-22AF-4D5F-B7AE-8351DE70E8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Функции файловой подсистемы ОС</a:t>
            </a:r>
          </a:p>
        </p:txBody>
      </p:sp>
    </p:spTree>
    <p:extLst>
      <p:ext uri="{BB962C8B-B14F-4D97-AF65-F5344CB8AC3E}">
        <p14:creationId xmlns:p14="http://schemas.microsoft.com/office/powerpoint/2010/main" val="242517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1556793"/>
            <a:ext cx="8784976" cy="48965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Файловая система как часть ОС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1628800"/>
            <a:ext cx="854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 файлов. Связывание имени файла с его расположением на внешнем устройстве.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2564904"/>
            <a:ext cx="854357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связывания имени файла с его расположением файловая подсистема ОС последовательно разбирает полное или относительное имя файла.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/a/b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84FA7-251A-4102-93EC-18D76D97AC4A}"/>
              </a:ext>
            </a:extLst>
          </p:cNvPr>
          <p:cNvSpPr txBox="1"/>
          <p:nvPr/>
        </p:nvSpPr>
        <p:spPr>
          <a:xfrm>
            <a:off x="395536" y="3933056"/>
            <a:ext cx="8424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большое количество обращений к диску.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повышения эффективности появляются операции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3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9">
            <a:extLst>
              <a:ext uri="{FF2B5EF4-FFF2-40B4-BE49-F238E27FC236}">
                <a16:creationId xmlns:a16="http://schemas.microsoft.com/office/drawing/2014/main" id="{8259E13E-3BA0-49D7-8EF0-5C2402D046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2492897"/>
            <a:ext cx="8784976" cy="3960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22225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Файловая система как часть ОС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Функции файловой подсистемы ОС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A18A5-6189-43B2-AAAC-42EC5478CB9F}"/>
              </a:ext>
            </a:extLst>
          </p:cNvPr>
          <p:cNvSpPr txBox="1"/>
          <p:nvPr/>
        </p:nvSpPr>
        <p:spPr>
          <a:xfrm>
            <a:off x="276570" y="2636912"/>
            <a:ext cx="85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Функции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файловой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подсистемы ОС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B58E9-C542-44A8-A9C1-B1487B446A90}"/>
              </a:ext>
            </a:extLst>
          </p:cNvPr>
          <p:cNvSpPr txBox="1"/>
          <p:nvPr/>
        </p:nvSpPr>
        <p:spPr>
          <a:xfrm>
            <a:off x="323850" y="3206293"/>
            <a:ext cx="854357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внешней памяти между файлами. Учет занятого и свободного пространства внешней памяти.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Идентификация файлов. Связывание имени файла с его расположением на внешнем устройстве.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выполнений операций над файлами и логическими файловыми системами.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Защита от несанкционированного доступа.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возможности совместного использования файлов.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надежности и отказоустойчивости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E0F9F-467F-4896-812F-7EC3D64194AE}"/>
              </a:ext>
            </a:extLst>
          </p:cNvPr>
          <p:cNvSpPr txBox="1"/>
          <p:nvPr/>
        </p:nvSpPr>
        <p:spPr>
          <a:xfrm>
            <a:off x="276570" y="1628800"/>
            <a:ext cx="859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Файловая система как часть ОС –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программные средства, обслуживающие физическую файловую систему.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052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850" y="2564904"/>
            <a:ext cx="8496300" cy="22292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Множество допустимых значений: от 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   до +   . 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Мощность множества – счетное множество.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Основные операции над целыми данными – сложение, вычитание, умножение, деление.</a:t>
            </a: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Смешивание понятий. Целые данные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421C0-3ED9-42A7-9E9E-3DF7E936615F}"/>
              </a:ext>
            </a:extLst>
          </p:cNvPr>
          <p:cNvSpPr txBox="1"/>
          <p:nvPr/>
        </p:nvSpPr>
        <p:spPr>
          <a:xfrm>
            <a:off x="683568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Целое число как математический объект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0356D-2888-492B-8657-458EF4437287}"/>
              </a:ext>
            </a:extLst>
          </p:cNvPr>
          <p:cNvSpPr txBox="1"/>
          <p:nvPr/>
        </p:nvSpPr>
        <p:spPr>
          <a:xfrm>
            <a:off x="5940152" y="2809778"/>
            <a:ext cx="32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∞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85543-5E1A-4B3D-AC05-7C34C23AD073}"/>
              </a:ext>
            </a:extLst>
          </p:cNvPr>
          <p:cNvSpPr txBox="1"/>
          <p:nvPr/>
        </p:nvSpPr>
        <p:spPr>
          <a:xfrm>
            <a:off x="6876256" y="2809778"/>
            <a:ext cx="32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424899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Файлы и файловые системы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2420888"/>
            <a:ext cx="8496300" cy="40324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Последовательность битов ограниченного размера, интерпретируемая как некоторая запись целого числа в двоичной системе счисления.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Множество допустимых значений: от –2</a:t>
            </a:r>
            <a:r>
              <a:rPr lang="en-US" sz="19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9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-1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, где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n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– количество отведенных  битов.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Мощность множества – конечное множество.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Основные операции над целыми данными – сложение, вычитание, умножение, деление, битовый сдвиг вправо, битовый сдвиг влево, побитовые операции «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&amp;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«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|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», «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^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Отбрасывание старших битов при переполнении при выполнении арифметических операций.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Смешивание понятий. Целые данные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421C0-3ED9-42A7-9E9E-3DF7E936615F}"/>
              </a:ext>
            </a:extLst>
          </p:cNvPr>
          <p:cNvSpPr txBox="1"/>
          <p:nvPr/>
        </p:nvSpPr>
        <p:spPr>
          <a:xfrm>
            <a:off x="251520" y="15567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Целые данные как абстрактные объекты в программировании – логические целые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63937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 scaled="1"/>
        </a:gradFill>
        <a:ln w="12700">
          <a:solidFill>
            <a:srgbClr val="C0C0C0"/>
          </a:solidFill>
          <a:miter lim="800000"/>
          <a:headEnd/>
          <a:tailEnd/>
        </a:ln>
        <a:effectLst>
          <a:outerShdw dist="38100" dir="2700000" algn="tl" rotWithShape="0">
            <a:srgbClr val="808080">
              <a:alpha val="39999"/>
            </a:srgbClr>
          </a:outerShdw>
        </a:effectLst>
      </a:spPr>
      <a:bodyPr lIns="216000" tIns="36000" rIns="216000" bIns="36000" anchor="ctr"/>
      <a:lstStyle>
        <a:defPPr defTabSz="457200" fontAlgn="base">
          <a:spcBef>
            <a:spcPct val="0"/>
          </a:spcBef>
          <a:spcAft>
            <a:spcPct val="0"/>
          </a:spcAft>
          <a:defRPr sz="24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 scaled="1"/>
        </a:gradFill>
        <a:ln w="12700">
          <a:solidFill>
            <a:srgbClr val="C0C0C0"/>
          </a:solidFill>
          <a:miter lim="800000"/>
          <a:headEnd/>
          <a:tailEnd/>
        </a:ln>
        <a:effectLst>
          <a:outerShdw dist="38100" dir="2700000" algn="tl" rotWithShape="0">
            <a:srgbClr val="808080">
              <a:alpha val="39999"/>
            </a:srgbClr>
          </a:outerShdw>
        </a:effectLst>
      </a:spPr>
      <a:bodyPr lIns="216000" tIns="36000" rIns="216000" bIns="36000" anchor="ctr"/>
      <a:lstStyle>
        <a:defPPr defTabSz="457200" fontAlgn="base">
          <a:spcBef>
            <a:spcPct val="0"/>
          </a:spcBef>
          <a:spcAft>
            <a:spcPct val="0"/>
          </a:spcAft>
          <a:defRPr sz="24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4273</Words>
  <Application>Microsoft Office PowerPoint</Application>
  <PresentationFormat>Экран (4:3)</PresentationFormat>
  <Paragraphs>1566</Paragraphs>
  <Slides>75</Slides>
  <Notes>75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75</vt:i4>
      </vt:variant>
    </vt:vector>
  </HeadingPairs>
  <TitlesOfParts>
    <vt:vector size="86" baseType="lpstr">
      <vt:lpstr>Arial Unicode MS</vt:lpstr>
      <vt:lpstr>Arial</vt:lpstr>
      <vt:lpstr>Arial Black</vt:lpstr>
      <vt:lpstr>Calibri</vt:lpstr>
      <vt:lpstr>Lucida Grande CY</vt:lpstr>
      <vt:lpstr>Symbol</vt:lpstr>
      <vt:lpstr>Wingdings</vt:lpstr>
      <vt:lpstr>1_Тема Office</vt:lpstr>
      <vt:lpstr>2_Тема Office</vt:lpstr>
      <vt:lpstr>Larissa-Design</vt:lpstr>
      <vt:lpstr>3_Тема Office</vt:lpstr>
      <vt:lpstr>Презентация PowerPoint</vt:lpstr>
      <vt:lpstr>Тема 9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Файлы и файловые системы</vt:lpstr>
      <vt:lpstr>Файловая система как часть ОС</vt:lpstr>
      <vt:lpstr>Презентация PowerPoint</vt:lpstr>
      <vt:lpstr>Презентация PowerPoint</vt:lpstr>
      <vt:lpstr>Презентация PowerPoint</vt:lpstr>
      <vt:lpstr>Презентация PowerPoint</vt:lpstr>
      <vt:lpstr>Файлы и файловые системы</vt:lpstr>
      <vt:lpstr>Файловая система как часть ОС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7</dc:title>
  <dc:creator/>
  <cp:lastModifiedBy/>
  <cp:revision>1</cp:revision>
  <dcterms:created xsi:type="dcterms:W3CDTF">2016-02-27T09:01:20Z</dcterms:created>
  <dcterms:modified xsi:type="dcterms:W3CDTF">2019-11-19T01:58:55Z</dcterms:modified>
</cp:coreProperties>
</file>